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282" r:id="rId2"/>
    <p:sldId id="367" r:id="rId3"/>
    <p:sldId id="317" r:id="rId4"/>
    <p:sldId id="355" r:id="rId5"/>
    <p:sldId id="284" r:id="rId6"/>
    <p:sldId id="343" r:id="rId7"/>
    <p:sldId id="337" r:id="rId8"/>
    <p:sldId id="347" r:id="rId9"/>
    <p:sldId id="348" r:id="rId10"/>
    <p:sldId id="338" r:id="rId11"/>
    <p:sldId id="257" r:id="rId12"/>
    <p:sldId id="324" r:id="rId13"/>
    <p:sldId id="258" r:id="rId14"/>
    <p:sldId id="315" r:id="rId15"/>
    <p:sldId id="278" r:id="rId16"/>
    <p:sldId id="364" r:id="rId17"/>
    <p:sldId id="276" r:id="rId18"/>
    <p:sldId id="277" r:id="rId19"/>
    <p:sldId id="313" r:id="rId20"/>
    <p:sldId id="286" r:id="rId21"/>
    <p:sldId id="335" r:id="rId22"/>
    <p:sldId id="336" r:id="rId23"/>
    <p:sldId id="349" r:id="rId24"/>
    <p:sldId id="350" r:id="rId25"/>
    <p:sldId id="358" r:id="rId26"/>
    <p:sldId id="280" r:id="rId27"/>
    <p:sldId id="281" r:id="rId28"/>
    <p:sldId id="289" r:id="rId29"/>
    <p:sldId id="339" r:id="rId30"/>
    <p:sldId id="359" r:id="rId31"/>
    <p:sldId id="360" r:id="rId32"/>
    <p:sldId id="361" r:id="rId33"/>
    <p:sldId id="362" r:id="rId34"/>
    <p:sldId id="363" r:id="rId35"/>
    <p:sldId id="365" r:id="rId36"/>
    <p:sldId id="366" r:id="rId37"/>
    <p:sldId id="291" r:id="rId38"/>
    <p:sldId id="325" r:id="rId39"/>
    <p:sldId id="314" r:id="rId40"/>
    <p:sldId id="330" r:id="rId41"/>
    <p:sldId id="292" r:id="rId42"/>
    <p:sldId id="352" r:id="rId43"/>
    <p:sldId id="293" r:id="rId44"/>
    <p:sldId id="329" r:id="rId45"/>
    <p:sldId id="370" r:id="rId46"/>
    <p:sldId id="328" r:id="rId47"/>
    <p:sldId id="334" r:id="rId48"/>
    <p:sldId id="369" r:id="rId49"/>
    <p:sldId id="294" r:id="rId50"/>
    <p:sldId id="327" r:id="rId51"/>
    <p:sldId id="331" r:id="rId52"/>
    <p:sldId id="371" r:id="rId53"/>
    <p:sldId id="372" r:id="rId54"/>
    <p:sldId id="373" r:id="rId55"/>
    <p:sldId id="353" r:id="rId56"/>
    <p:sldId id="386" r:id="rId57"/>
    <p:sldId id="388" r:id="rId58"/>
    <p:sldId id="389" r:id="rId59"/>
    <p:sldId id="387" r:id="rId60"/>
    <p:sldId id="374" r:id="rId61"/>
    <p:sldId id="375" r:id="rId62"/>
    <p:sldId id="376" r:id="rId63"/>
    <p:sldId id="377" r:id="rId64"/>
    <p:sldId id="378" r:id="rId65"/>
    <p:sldId id="379" r:id="rId66"/>
    <p:sldId id="380" r:id="rId67"/>
    <p:sldId id="381" r:id="rId68"/>
    <p:sldId id="382" r:id="rId69"/>
    <p:sldId id="383" r:id="rId70"/>
    <p:sldId id="384" r:id="rId71"/>
    <p:sldId id="385" r:id="rId72"/>
    <p:sldId id="357" r:id="rId73"/>
    <p:sldId id="354" r:id="rId74"/>
    <p:sldId id="356" r:id="rId75"/>
    <p:sldId id="316" r:id="rId76"/>
  </p:sldIdLst>
  <p:sldSz cx="9144000" cy="6858000" type="letter"/>
  <p:notesSz cx="7010400" cy="92964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660033"/>
    <a:srgbClr val="8000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p:scale>
          <a:sx n="97" d="100"/>
          <a:sy n="97" d="100"/>
        </p:scale>
        <p:origin x="-114" y="-13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133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037946" cy="465929"/>
          </a:xfrm>
          <a:prstGeom prst="rect">
            <a:avLst/>
          </a:prstGeom>
          <a:noFill/>
          <a:ln w="9525">
            <a:noFill/>
            <a:miter lim="800000"/>
            <a:headEnd/>
            <a:tailEnd/>
          </a:ln>
          <a:effectLst/>
        </p:spPr>
        <p:txBody>
          <a:bodyPr vert="horz" wrap="square" lIns="92288" tIns="46145" rIns="92288" bIns="46145" numCol="1" anchor="t" anchorCtr="0" compatLnSpc="1">
            <a:prstTxWarp prst="textNoShape">
              <a:avLst/>
            </a:prstTxWarp>
          </a:bodyPr>
          <a:lstStyle>
            <a:lvl1pPr defTabSz="923662" eaLnBrk="1" hangingPunct="1">
              <a:defRPr sz="1200">
                <a:latin typeface="Times New Roman" charset="0"/>
              </a:defRPr>
            </a:lvl1pPr>
          </a:lstStyle>
          <a:p>
            <a:pPr>
              <a:defRPr/>
            </a:pPr>
            <a:endParaRPr lang="en-US" dirty="0"/>
          </a:p>
        </p:txBody>
      </p:sp>
      <p:sp>
        <p:nvSpPr>
          <p:cNvPr id="3075" name="Rectangle 3"/>
          <p:cNvSpPr>
            <a:spLocks noGrp="1" noChangeArrowheads="1"/>
          </p:cNvSpPr>
          <p:nvPr>
            <p:ph type="dt" sz="quarter" idx="1"/>
          </p:nvPr>
        </p:nvSpPr>
        <p:spPr bwMode="auto">
          <a:xfrm>
            <a:off x="3972455" y="1"/>
            <a:ext cx="3037946" cy="465929"/>
          </a:xfrm>
          <a:prstGeom prst="rect">
            <a:avLst/>
          </a:prstGeom>
          <a:noFill/>
          <a:ln w="9525">
            <a:noFill/>
            <a:miter lim="800000"/>
            <a:headEnd/>
            <a:tailEnd/>
          </a:ln>
          <a:effectLst/>
        </p:spPr>
        <p:txBody>
          <a:bodyPr vert="horz" wrap="square" lIns="92288" tIns="46145" rIns="92288" bIns="46145" numCol="1" anchor="t" anchorCtr="0" compatLnSpc="1">
            <a:prstTxWarp prst="textNoShape">
              <a:avLst/>
            </a:prstTxWarp>
          </a:bodyPr>
          <a:lstStyle>
            <a:lvl1pPr algn="r" defTabSz="923662" eaLnBrk="1" hangingPunct="1">
              <a:defRPr sz="1200">
                <a:latin typeface="Times New Roman" charset="0"/>
              </a:defRPr>
            </a:lvl1pPr>
          </a:lstStyle>
          <a:p>
            <a:pPr>
              <a:defRPr/>
            </a:pPr>
            <a:endParaRPr lang="en-US" dirty="0"/>
          </a:p>
        </p:txBody>
      </p:sp>
      <p:sp>
        <p:nvSpPr>
          <p:cNvPr id="3076" name="Rectangle 4"/>
          <p:cNvSpPr>
            <a:spLocks noGrp="1" noChangeArrowheads="1"/>
          </p:cNvSpPr>
          <p:nvPr>
            <p:ph type="ftr" sz="quarter" idx="2"/>
          </p:nvPr>
        </p:nvSpPr>
        <p:spPr bwMode="auto">
          <a:xfrm>
            <a:off x="0" y="8830471"/>
            <a:ext cx="3037946" cy="465929"/>
          </a:xfrm>
          <a:prstGeom prst="rect">
            <a:avLst/>
          </a:prstGeom>
          <a:noFill/>
          <a:ln w="9525">
            <a:noFill/>
            <a:miter lim="800000"/>
            <a:headEnd/>
            <a:tailEnd/>
          </a:ln>
          <a:effectLst/>
        </p:spPr>
        <p:txBody>
          <a:bodyPr vert="horz" wrap="square" lIns="92288" tIns="46145" rIns="92288" bIns="46145" numCol="1" anchor="b" anchorCtr="0" compatLnSpc="1">
            <a:prstTxWarp prst="textNoShape">
              <a:avLst/>
            </a:prstTxWarp>
          </a:bodyPr>
          <a:lstStyle>
            <a:lvl1pPr defTabSz="923662" eaLnBrk="1" hangingPunct="1">
              <a:defRPr sz="1200">
                <a:latin typeface="Times New Roman" charset="0"/>
              </a:defRPr>
            </a:lvl1pPr>
          </a:lstStyle>
          <a:p>
            <a:pPr>
              <a:defRPr/>
            </a:pPr>
            <a:endParaRPr lang="en-US" dirty="0"/>
          </a:p>
        </p:txBody>
      </p:sp>
      <p:sp>
        <p:nvSpPr>
          <p:cNvPr id="3077" name="Rectangle 5"/>
          <p:cNvSpPr>
            <a:spLocks noGrp="1" noChangeArrowheads="1"/>
          </p:cNvSpPr>
          <p:nvPr>
            <p:ph type="sldNum" sz="quarter" idx="3"/>
          </p:nvPr>
        </p:nvSpPr>
        <p:spPr bwMode="auto">
          <a:xfrm>
            <a:off x="3972455" y="8830471"/>
            <a:ext cx="3037946" cy="465929"/>
          </a:xfrm>
          <a:prstGeom prst="rect">
            <a:avLst/>
          </a:prstGeom>
          <a:noFill/>
          <a:ln w="9525">
            <a:noFill/>
            <a:miter lim="800000"/>
            <a:headEnd/>
            <a:tailEnd/>
          </a:ln>
          <a:effectLst/>
        </p:spPr>
        <p:txBody>
          <a:bodyPr vert="horz" wrap="square" lIns="92288" tIns="46145" rIns="92288" bIns="46145" numCol="1" anchor="b" anchorCtr="0" compatLnSpc="1">
            <a:prstTxWarp prst="textNoShape">
              <a:avLst/>
            </a:prstTxWarp>
          </a:bodyPr>
          <a:lstStyle>
            <a:lvl1pPr algn="r" defTabSz="923662" eaLnBrk="1" hangingPunct="1">
              <a:defRPr sz="1200">
                <a:latin typeface="Times New Roman" charset="0"/>
              </a:defRPr>
            </a:lvl1pPr>
          </a:lstStyle>
          <a:p>
            <a:pPr>
              <a:defRPr/>
            </a:pPr>
            <a:fld id="{3AC3A754-0332-4207-A93C-16B237BB12A5}" type="slidenum">
              <a:rPr lang="en-US"/>
              <a:pPr>
                <a:defRPr/>
              </a:pPr>
              <a:t>‹#›</a:t>
            </a:fld>
            <a:endParaRPr lang="en-US" dirty="0"/>
          </a:p>
        </p:txBody>
      </p:sp>
    </p:spTree>
    <p:extLst>
      <p:ext uri="{BB962C8B-B14F-4D97-AF65-F5344CB8AC3E}">
        <p14:creationId xmlns:p14="http://schemas.microsoft.com/office/powerpoint/2010/main" val="2683811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3037946" cy="465929"/>
          </a:xfrm>
          <a:prstGeom prst="rect">
            <a:avLst/>
          </a:prstGeom>
          <a:noFill/>
          <a:ln w="9525">
            <a:noFill/>
            <a:miter lim="800000"/>
            <a:headEnd/>
            <a:tailEnd/>
          </a:ln>
          <a:effectLst/>
        </p:spPr>
        <p:txBody>
          <a:bodyPr vert="horz" wrap="square" lIns="92288" tIns="46145" rIns="92288" bIns="46145" numCol="1" anchor="t" anchorCtr="0" compatLnSpc="1">
            <a:prstTxWarp prst="textNoShape">
              <a:avLst/>
            </a:prstTxWarp>
          </a:bodyPr>
          <a:lstStyle>
            <a:lvl1pPr defTabSz="923662" eaLnBrk="1" hangingPunct="1">
              <a:defRPr sz="1200">
                <a:latin typeface="Times New Roman" charset="0"/>
              </a:defRPr>
            </a:lvl1pPr>
          </a:lstStyle>
          <a:p>
            <a:pPr>
              <a:defRPr/>
            </a:pPr>
            <a:endParaRPr lang="en-US" dirty="0"/>
          </a:p>
        </p:txBody>
      </p:sp>
      <p:sp>
        <p:nvSpPr>
          <p:cNvPr id="4099" name="Rectangle 3"/>
          <p:cNvSpPr>
            <a:spLocks noGrp="1" noChangeArrowheads="1"/>
          </p:cNvSpPr>
          <p:nvPr>
            <p:ph type="dt" idx="1"/>
          </p:nvPr>
        </p:nvSpPr>
        <p:spPr bwMode="auto">
          <a:xfrm>
            <a:off x="3970871" y="1"/>
            <a:ext cx="3037946" cy="465929"/>
          </a:xfrm>
          <a:prstGeom prst="rect">
            <a:avLst/>
          </a:prstGeom>
          <a:noFill/>
          <a:ln w="9525">
            <a:noFill/>
            <a:miter lim="800000"/>
            <a:headEnd/>
            <a:tailEnd/>
          </a:ln>
          <a:effectLst/>
        </p:spPr>
        <p:txBody>
          <a:bodyPr vert="horz" wrap="square" lIns="92288" tIns="46145" rIns="92288" bIns="46145" numCol="1" anchor="t" anchorCtr="0" compatLnSpc="1">
            <a:prstTxWarp prst="textNoShape">
              <a:avLst/>
            </a:prstTxWarp>
          </a:bodyPr>
          <a:lstStyle>
            <a:lvl1pPr algn="r" defTabSz="923662" eaLnBrk="1" hangingPunct="1">
              <a:defRPr sz="1200">
                <a:latin typeface="Times New Roman" charset="0"/>
              </a:defRPr>
            </a:lvl1pPr>
          </a:lstStyle>
          <a:p>
            <a:pPr>
              <a:defRPr/>
            </a:pPr>
            <a:endParaRPr lang="en-US" dirty="0"/>
          </a:p>
        </p:txBody>
      </p:sp>
      <p:sp>
        <p:nvSpPr>
          <p:cNvPr id="593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4" y="4416821"/>
            <a:ext cx="5607053" cy="4182270"/>
          </a:xfrm>
          <a:prstGeom prst="rect">
            <a:avLst/>
          </a:prstGeom>
          <a:noFill/>
          <a:ln w="9525">
            <a:noFill/>
            <a:miter lim="800000"/>
            <a:headEnd/>
            <a:tailEnd/>
          </a:ln>
          <a:effectLst/>
        </p:spPr>
        <p:txBody>
          <a:bodyPr vert="horz" wrap="square" lIns="92288" tIns="46145" rIns="92288" bIns="4614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8887"/>
            <a:ext cx="3037946" cy="465929"/>
          </a:xfrm>
          <a:prstGeom prst="rect">
            <a:avLst/>
          </a:prstGeom>
          <a:noFill/>
          <a:ln w="9525">
            <a:noFill/>
            <a:miter lim="800000"/>
            <a:headEnd/>
            <a:tailEnd/>
          </a:ln>
          <a:effectLst/>
        </p:spPr>
        <p:txBody>
          <a:bodyPr vert="horz" wrap="square" lIns="92288" tIns="46145" rIns="92288" bIns="46145" numCol="1" anchor="b" anchorCtr="0" compatLnSpc="1">
            <a:prstTxWarp prst="textNoShape">
              <a:avLst/>
            </a:prstTxWarp>
          </a:bodyPr>
          <a:lstStyle>
            <a:lvl1pPr defTabSz="923662" eaLnBrk="1" hangingPunct="1">
              <a:defRPr sz="1200">
                <a:latin typeface="Times New Roman" charset="0"/>
              </a:defRPr>
            </a:lvl1pPr>
          </a:lstStyle>
          <a:p>
            <a:pPr>
              <a:defRPr/>
            </a:pPr>
            <a:endParaRPr lang="en-US" dirty="0"/>
          </a:p>
        </p:txBody>
      </p:sp>
      <p:sp>
        <p:nvSpPr>
          <p:cNvPr id="4103" name="Rectangle 7"/>
          <p:cNvSpPr>
            <a:spLocks noGrp="1" noChangeArrowheads="1"/>
          </p:cNvSpPr>
          <p:nvPr>
            <p:ph type="sldNum" sz="quarter" idx="5"/>
          </p:nvPr>
        </p:nvSpPr>
        <p:spPr bwMode="auto">
          <a:xfrm>
            <a:off x="3970871" y="8828887"/>
            <a:ext cx="3037946" cy="465929"/>
          </a:xfrm>
          <a:prstGeom prst="rect">
            <a:avLst/>
          </a:prstGeom>
          <a:noFill/>
          <a:ln w="9525">
            <a:noFill/>
            <a:miter lim="800000"/>
            <a:headEnd/>
            <a:tailEnd/>
          </a:ln>
          <a:effectLst/>
        </p:spPr>
        <p:txBody>
          <a:bodyPr vert="horz" wrap="square" lIns="92288" tIns="46145" rIns="92288" bIns="46145" numCol="1" anchor="b" anchorCtr="0" compatLnSpc="1">
            <a:prstTxWarp prst="textNoShape">
              <a:avLst/>
            </a:prstTxWarp>
          </a:bodyPr>
          <a:lstStyle>
            <a:lvl1pPr algn="r" defTabSz="923662" eaLnBrk="1" hangingPunct="1">
              <a:defRPr sz="1200">
                <a:latin typeface="Times New Roman" charset="0"/>
              </a:defRPr>
            </a:lvl1pPr>
          </a:lstStyle>
          <a:p>
            <a:pPr>
              <a:defRPr/>
            </a:pPr>
            <a:fld id="{89696C2C-28C0-493D-9B52-6CA14D793FEA}" type="slidenum">
              <a:rPr lang="en-US"/>
              <a:pPr>
                <a:defRPr/>
              </a:pPr>
              <a:t>‹#›</a:t>
            </a:fld>
            <a:endParaRPr lang="en-US" dirty="0"/>
          </a:p>
        </p:txBody>
      </p:sp>
    </p:spTree>
    <p:extLst>
      <p:ext uri="{BB962C8B-B14F-4D97-AF65-F5344CB8AC3E}">
        <p14:creationId xmlns:p14="http://schemas.microsoft.com/office/powerpoint/2010/main" val="35858954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C2923FC-895F-4242-BEE0-E93A477BFBBA}" type="slidenum">
              <a:rPr lang="en-US" smtClean="0"/>
              <a:pPr/>
              <a:t>1</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0409022-F063-42F8-ABA3-651E39D086D6}" type="slidenum">
              <a:rPr lang="en-US" smtClean="0"/>
              <a:pPr/>
              <a:t>12</a:t>
            </a:fld>
            <a:endParaRPr lang="en-US"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lvl="1"/>
            <a:endParaRPr lang="en-US" sz="11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305E7E4-26A4-4498-AD95-3BE28CCE0FAF}" type="slidenum">
              <a:rPr lang="en-US" smtClean="0"/>
              <a:pPr/>
              <a:t>13</a:t>
            </a:fld>
            <a:endParaRPr lang="en-US" dirty="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dirty="0" smtClean="0"/>
              <a:t>Under the Federal law, owners must own or have interest in four or more single family homes to be considered “covered”. However, HUD has considered transactions as legitimate “interests”. For example, a person that owns his own home plus another three-bedroom home that he rents out to three people is engaging in 3 transactions beyond the ownership of his own home and therefore must comply. However, under Idaho State Laws, two is the number that cannot be exceeded before an owner must comply. Anyone that engages in property management as a business (even if only manages one property) must comply with the Fair Housing Act.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5839ABDA-2369-4BC4-9DEB-C31C4BD7ED78}" type="slidenum">
              <a:rPr lang="en-US" smtClean="0"/>
              <a:pPr/>
              <a:t>14</a:t>
            </a:fld>
            <a:endParaRPr lang="en-US" dirty="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5879801-739D-4701-9216-F3FC33511E23}" type="slidenum">
              <a:rPr lang="en-US" smtClean="0"/>
              <a:pPr/>
              <a:t>15</a:t>
            </a:fld>
            <a:endParaRPr lang="en-US"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DFC6BDF9-B815-4B9A-8096-D3C324372837}" type="slidenum">
              <a:rPr lang="en-US" smtClean="0"/>
              <a:pPr/>
              <a:t>17</a:t>
            </a:fld>
            <a:endParaRPr lang="en-US" dirty="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dirty="0" smtClean="0"/>
              <a:t>Refuse a person of a protected class: Telling a family with children that there are no units available when there are two on the upper floors available. </a:t>
            </a:r>
          </a:p>
          <a:p>
            <a:pPr eaLnBrk="1" hangingPunct="1"/>
            <a:r>
              <a:rPr lang="en-US" dirty="0" smtClean="0"/>
              <a:t>Discriminate in terms of sale: adding in unnecessary fees or payments for women, or minorities as seen in predatory lending practices.</a:t>
            </a:r>
          </a:p>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FFC13F4-E38E-4384-8A94-97F2A4B86E28}" type="slidenum">
              <a:rPr lang="en-US" smtClean="0"/>
              <a:pPr/>
              <a:t>18</a:t>
            </a:fld>
            <a:endParaRPr lang="en-US" dirty="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dirty="0" smtClean="0"/>
              <a:t>Threaten…Fear of retaliatory action is the number one reason that people fail to report fair housing violations. After all, no one wants to lose their housing. However, change is slow to happen unless discriminatory practices are reported and forced to stop. </a:t>
            </a:r>
          </a:p>
          <a:p>
            <a:pPr eaLnBrk="1" hangingPunct="1"/>
            <a:r>
              <a:rPr lang="en-US" dirty="0" smtClean="0"/>
              <a:t>Assign different policies: for example, charging a woman in a wheelchair $50 every month because she cannot mow her portion of the lawn. Or, charging a higher security deposit to families with children.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62BE476-12DF-4D8D-B70C-33696AC7DA39}" type="slidenum">
              <a:rPr lang="en-US" smtClean="0"/>
              <a:pPr/>
              <a:t>19</a:t>
            </a:fld>
            <a:endParaRPr lang="en-US" dirty="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dirty="0" smtClean="0"/>
              <a:t>Separating: for example, a mobile home park that forced all Latino residents to live in the back portion of the park. Or, encouraging people with children to live “near the playground” or on the ground floor.</a:t>
            </a:r>
          </a:p>
          <a:p>
            <a:pPr eaLnBrk="1" hangingPunct="1"/>
            <a:r>
              <a:rPr lang="en-US" dirty="0" smtClean="0"/>
              <a:t>Aiding and abetting: when property owners and their property managers work together to discriminate. For example, one company would have the leasing agent draw a smiley face on the application but color it in according to the pigment of the applicant’s skin. When this company got caught, they began to take copies of the applicants’ driver’s license, but shred it after the applicant was approved or denied.</a:t>
            </a:r>
          </a:p>
          <a:p>
            <a:pPr eaLnBrk="1" hangingPunct="1"/>
            <a:r>
              <a:rPr lang="en-US" dirty="0" smtClean="0"/>
              <a:t>Prevent any person from complying: For example, a leasing agent that lost her job when she refused to engage in discrimination.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EBA6BA4C-34EF-4561-AFD8-A5A29195BB56}" type="slidenum">
              <a:rPr lang="en-US" smtClean="0"/>
              <a:pPr/>
              <a:t>20</a:t>
            </a:fld>
            <a:endParaRPr lang="en-US"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dirty="0" smtClean="0"/>
              <a:t>Advertising includes message boards, classifieds, home-buyer and rental magazines, TV ads, bulletin boards. Fair Housing in advertising applies to everyone regardless of how many properties they own, manage, or have an interest in. It also applies to the models used in the pictures. There must be an equal depiction. For example, showing only white people in every ad for an apartment complex would be discriminatory. Or, an ad that shows a white family next to the “sold” sign in the front yard of a house with an African American man in the background painting the house would be discriminatory…it shows a different social position and lacks equality.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3952650-3BEB-4649-B73F-5CDD4744C56B}" type="slidenum">
              <a:rPr lang="en-US" smtClean="0"/>
              <a:pPr/>
              <a:t>21</a:t>
            </a:fld>
            <a:endParaRPr lang="en-US" dirty="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dirty="0" smtClean="0"/>
              <a:t>Can refer to the property. Must be careful when making references to the locations. For example, saying “near the temple” would indicate a preference for people that belong to the LDS church. “must be employed” may indicate that a person with a disability receiving SSI would not be welcome; there are other sources of income besides employment that can satisfy the ability to pay the rent.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766A3D33-4C4C-4BDD-BF5F-EB488723406C}" type="slidenum">
              <a:rPr lang="en-US" smtClean="0"/>
              <a:pPr/>
              <a:t>22</a:t>
            </a:fld>
            <a:endParaRPr lang="en-US" dirty="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r>
              <a:rPr lang="en-US" dirty="0"/>
              <a:t>Under HUD’s Policy Guidance based on 804(c) addresses certain advertising issues which have</a:t>
            </a:r>
          </a:p>
          <a:p>
            <a:r>
              <a:rPr lang="en-US" dirty="0"/>
              <a:t>arisen recently. We are currently reviewing past guidance from this office and</a:t>
            </a:r>
          </a:p>
          <a:p>
            <a:r>
              <a:rPr lang="en-US" dirty="0"/>
              <a:t>from the Office of General Counsel and will update our guidance as appropriate.</a:t>
            </a:r>
          </a:p>
          <a:p>
            <a:r>
              <a:rPr lang="en-US" dirty="0"/>
              <a:t>1. </a:t>
            </a:r>
            <a:r>
              <a:rPr lang="en-US" b="1" dirty="0"/>
              <a:t>Race, color, national origin. Real estate advertisements should state</a:t>
            </a:r>
          </a:p>
          <a:p>
            <a:r>
              <a:rPr lang="en-US" dirty="0"/>
              <a:t>no discriminatory preference or limitation on account of race, color, or</a:t>
            </a:r>
          </a:p>
          <a:p>
            <a:r>
              <a:rPr lang="en-US" dirty="0"/>
              <a:t>national origin. Use of words describing the housing, the current or</a:t>
            </a:r>
          </a:p>
          <a:p>
            <a:r>
              <a:rPr lang="en-US" dirty="0"/>
              <a:t>potential residents, or the neighbors or neighborhood in racial or ethnic</a:t>
            </a:r>
          </a:p>
          <a:p>
            <a:r>
              <a:rPr lang="en-US" dirty="0"/>
              <a:t>terms (i.e., </a:t>
            </a:r>
            <a:r>
              <a:rPr lang="en-US" b="1" dirty="0"/>
              <a:t>white family home, no Irish) will create liability under this</a:t>
            </a:r>
          </a:p>
          <a:p>
            <a:r>
              <a:rPr lang="en-US" dirty="0"/>
              <a:t>section.</a:t>
            </a:r>
          </a:p>
          <a:p>
            <a:r>
              <a:rPr lang="en-US" dirty="0"/>
              <a:t>However, advertisements which are facially neutral will not create</a:t>
            </a:r>
          </a:p>
          <a:p>
            <a:r>
              <a:rPr lang="en-US" dirty="0"/>
              <a:t>liability. Thus, complaints over use of phrases such as </a:t>
            </a:r>
            <a:r>
              <a:rPr lang="en-US" b="1" dirty="0"/>
              <a:t>master bedroom,</a:t>
            </a:r>
          </a:p>
          <a:p>
            <a:r>
              <a:rPr lang="en-US" b="1" dirty="0"/>
              <a:t>rare find, or desirable neighborhood should not be filed.</a:t>
            </a:r>
          </a:p>
          <a:p>
            <a:r>
              <a:rPr lang="en-US" dirty="0"/>
              <a:t>2. </a:t>
            </a:r>
            <a:r>
              <a:rPr lang="en-US" b="1" dirty="0"/>
              <a:t>Religion. Advertisements should not contain an explicit preference,</a:t>
            </a:r>
          </a:p>
          <a:p>
            <a:r>
              <a:rPr lang="en-US" dirty="0"/>
              <a:t>limitation or discrimination on account of religion (i.e., </a:t>
            </a:r>
            <a:r>
              <a:rPr lang="en-US" b="1" dirty="0"/>
              <a:t>no Jews,</a:t>
            </a:r>
          </a:p>
          <a:p>
            <a:r>
              <a:rPr lang="en-US" b="1" dirty="0"/>
              <a:t>Christian home). Advertisements which use the legal name of an entity</a:t>
            </a:r>
          </a:p>
          <a:p>
            <a:r>
              <a:rPr lang="en-US" dirty="0"/>
              <a:t>which contains a religious reference (for example, </a:t>
            </a:r>
            <a:r>
              <a:rPr lang="en-US" b="1" dirty="0"/>
              <a:t>Roselawn</a:t>
            </a:r>
            <a:r>
              <a:rPr lang="en-US" b="1" dirty="0"/>
              <a:t> Catholic</a:t>
            </a:r>
          </a:p>
          <a:p>
            <a:r>
              <a:rPr lang="en-US" b="1" dirty="0"/>
              <a:t>Home), or those which contain a religious symbol, (such as a cross),</a:t>
            </a:r>
          </a:p>
          <a:p>
            <a:r>
              <a:rPr lang="en-US" dirty="0"/>
              <a:t>standing alone, may indicate a religious preference. However, if such an</a:t>
            </a:r>
          </a:p>
          <a:p>
            <a:r>
              <a:rPr lang="en-US" dirty="0"/>
              <a:t>advertisement includes a disclaimer (such as the statement "This Home does</a:t>
            </a:r>
          </a:p>
          <a:p>
            <a:r>
              <a:rPr lang="en-US" dirty="0"/>
              <a:t>not discriminate on the basis of race, color, religion, national origin,</a:t>
            </a:r>
          </a:p>
          <a:p>
            <a:r>
              <a:rPr lang="en-US" dirty="0"/>
              <a:t>sex, handicap or familial status") it will not violate the Act.</a:t>
            </a:r>
          </a:p>
          <a:p>
            <a:r>
              <a:rPr lang="en-US" dirty="0"/>
              <a:t>Advertisements containing descriptions of properties </a:t>
            </a:r>
            <a:r>
              <a:rPr lang="en-US" b="1" dirty="0"/>
              <a:t>(apartment complex</a:t>
            </a:r>
          </a:p>
          <a:p>
            <a:r>
              <a:rPr lang="en-US" b="1" dirty="0"/>
              <a:t>with chapel), or services (kosher meals available) do not on their face</a:t>
            </a:r>
          </a:p>
          <a:p>
            <a:r>
              <a:rPr lang="en-US" dirty="0"/>
              <a:t>state a preference for persons likely to make use of those facilities, and</a:t>
            </a:r>
          </a:p>
          <a:p>
            <a:r>
              <a:rPr lang="en-US" dirty="0"/>
              <a:t>are not violations of the Act.</a:t>
            </a:r>
          </a:p>
          <a:p>
            <a:r>
              <a:rPr lang="en-US" dirty="0"/>
              <a:t>The use of secularized terms or symbols relating to religious holidays</a:t>
            </a:r>
          </a:p>
          <a:p>
            <a:r>
              <a:rPr lang="en-US" dirty="0"/>
              <a:t>such as </a:t>
            </a:r>
            <a:r>
              <a:rPr lang="en-US" b="1" dirty="0"/>
              <a:t>Santa Claus, Easter Bunny or St. Valentine's Day images, or</a:t>
            </a:r>
          </a:p>
          <a:p>
            <a:r>
              <a:rPr lang="en-US" dirty="0"/>
              <a:t>phrases such as </a:t>
            </a:r>
            <a:r>
              <a:rPr lang="en-US" b="1" dirty="0"/>
              <a:t>"Merry Christmas", "Happy Easter", or the like does not</a:t>
            </a:r>
          </a:p>
          <a:p>
            <a:r>
              <a:rPr lang="en-US" dirty="0"/>
              <a:t>constitute a violation of the Act.</a:t>
            </a:r>
          </a:p>
          <a:p>
            <a:r>
              <a:rPr lang="en-US" dirty="0"/>
              <a:t>3. </a:t>
            </a:r>
            <a:r>
              <a:rPr lang="en-US" b="1" dirty="0"/>
              <a:t>Sex. Advertisements for single family dwellings or separate units in a</a:t>
            </a:r>
          </a:p>
          <a:p>
            <a:r>
              <a:rPr lang="en-US" dirty="0"/>
              <a:t>multi-family dwelling should contain no explicit preference, limitation or</a:t>
            </a:r>
          </a:p>
          <a:p>
            <a:r>
              <a:rPr lang="en-US" dirty="0"/>
              <a:t>discrimination based on sex. Use of the term </a:t>
            </a:r>
            <a:r>
              <a:rPr lang="en-US" b="1" dirty="0"/>
              <a:t>master bedroom does not</a:t>
            </a:r>
          </a:p>
          <a:p>
            <a:r>
              <a:rPr lang="en-US" dirty="0"/>
              <a:t>constitute a violation of either the sex</a:t>
            </a:r>
          </a:p>
          <a:p>
            <a:r>
              <a:rPr lang="en-US" dirty="0"/>
              <a:t>4</a:t>
            </a:r>
          </a:p>
          <a:p>
            <a:r>
              <a:rPr lang="en-US" dirty="0"/>
              <a:t>discrimination provisions or the race discrimination provisions. Terms</a:t>
            </a:r>
          </a:p>
          <a:p>
            <a:r>
              <a:rPr lang="en-US" dirty="0"/>
              <a:t>such as </a:t>
            </a:r>
            <a:r>
              <a:rPr lang="en-US" b="1" dirty="0"/>
              <a:t>"mother-in-law suite" and "bachelor apartment" are commonly used</a:t>
            </a:r>
          </a:p>
          <a:p>
            <a:r>
              <a:rPr lang="en-US" dirty="0"/>
              <a:t>as physical descriptions of housing units and do not violate the Act.</a:t>
            </a:r>
          </a:p>
          <a:p>
            <a:r>
              <a:rPr lang="en-US" dirty="0"/>
              <a:t>4. </a:t>
            </a:r>
            <a:r>
              <a:rPr lang="en-US" b="1" dirty="0"/>
              <a:t>Handicap. Real estate advertisements should not contain</a:t>
            </a:r>
          </a:p>
          <a:p>
            <a:r>
              <a:rPr lang="en-US" dirty="0"/>
              <a:t>explicit exclusions, limitations, or other indications of</a:t>
            </a:r>
          </a:p>
          <a:p>
            <a:r>
              <a:rPr lang="en-US" dirty="0"/>
              <a:t>discrimination based on handicap (i.e., </a:t>
            </a:r>
            <a:r>
              <a:rPr lang="en-US" b="1" dirty="0"/>
              <a:t>no wheelchairs).</a:t>
            </a:r>
          </a:p>
          <a:p>
            <a:r>
              <a:rPr lang="en-US" dirty="0"/>
              <a:t>Advertisements containing descriptions of properties </a:t>
            </a:r>
            <a:r>
              <a:rPr lang="en-US" b="1" dirty="0"/>
              <a:t>(great view,</a:t>
            </a:r>
          </a:p>
          <a:p>
            <a:r>
              <a:rPr lang="en-US" b="1" dirty="0"/>
              <a:t>fourth-floor walk-up, walk-in closets), services or facilities</a:t>
            </a:r>
          </a:p>
          <a:p>
            <a:r>
              <a:rPr lang="en-US" dirty="0"/>
              <a:t>(</a:t>
            </a:r>
            <a:r>
              <a:rPr lang="en-US" b="1" dirty="0"/>
              <a:t>jogging trails), or neighborhoods (walk to bus-stop) do not</a:t>
            </a:r>
          </a:p>
          <a:p>
            <a:r>
              <a:rPr lang="en-US" dirty="0"/>
              <a:t>violate the Act. Advertisements describing the conduct required</a:t>
            </a:r>
          </a:p>
          <a:p>
            <a:r>
              <a:rPr lang="en-US" dirty="0"/>
              <a:t>of residents (</a:t>
            </a:r>
            <a:r>
              <a:rPr lang="en-US" b="1" dirty="0"/>
              <a:t>"non-smoking", "sober") do not violate the Act.</a:t>
            </a:r>
          </a:p>
          <a:p>
            <a:r>
              <a:rPr lang="en-US" dirty="0"/>
              <a:t>Advertisements containing descriptions of accessibility features</a:t>
            </a:r>
          </a:p>
          <a:p>
            <a:r>
              <a:rPr lang="en-US" dirty="0"/>
              <a:t>are lawful </a:t>
            </a:r>
            <a:r>
              <a:rPr lang="en-US" b="1" dirty="0"/>
              <a:t>(wheelchair ramp).</a:t>
            </a:r>
          </a:p>
          <a:p>
            <a:r>
              <a:rPr lang="en-US" dirty="0"/>
              <a:t>5. </a:t>
            </a:r>
            <a:r>
              <a:rPr lang="en-US" b="1" dirty="0"/>
              <a:t>Familial status. Advertisements may not state an explicit preference,</a:t>
            </a:r>
          </a:p>
          <a:p>
            <a:r>
              <a:rPr lang="en-US" dirty="0"/>
              <a:t>limitation or discrimination based on familial status. Advertisements may</a:t>
            </a:r>
          </a:p>
          <a:p>
            <a:r>
              <a:rPr lang="en-US" dirty="0"/>
              <a:t>not contain limitations on the number or ages of children, or state a</a:t>
            </a:r>
          </a:p>
          <a:p>
            <a:r>
              <a:rPr lang="en-US" dirty="0"/>
              <a:t>preference for adults, couples or singles. Advertisements describing the</a:t>
            </a:r>
          </a:p>
          <a:p>
            <a:r>
              <a:rPr lang="en-US" dirty="0"/>
              <a:t>properties </a:t>
            </a:r>
            <a:r>
              <a:rPr lang="en-US" b="1" dirty="0"/>
              <a:t>(two bedroom, cozy, family room), services and facilities (no</a:t>
            </a:r>
          </a:p>
          <a:p>
            <a:r>
              <a:rPr lang="en-US" b="1" dirty="0"/>
              <a:t>bicycles allowed) or neighborhoods (quiet streets) are not facially</a:t>
            </a:r>
          </a:p>
          <a:p>
            <a:r>
              <a:rPr lang="en-US" dirty="0"/>
              <a:t>discriminatory and do not violate the Act</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B784978-E267-4610-8ED3-4031D63BF787}" type="slidenum">
              <a:rPr lang="en-US" smtClean="0"/>
              <a:pPr/>
              <a:t>3</a:t>
            </a:fld>
            <a:endParaRPr lang="en-US"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38A353A4-9181-4269-868E-753BD9B0D00B}" type="slidenum">
              <a:rPr lang="en-US" smtClean="0"/>
              <a:pPr/>
              <a:t>26</a:t>
            </a:fld>
            <a:endParaRPr lang="en-US" dirty="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z="1000" dirty="0"/>
              <a:t>Three theories of discrimination:</a:t>
            </a:r>
          </a:p>
          <a:p>
            <a:pPr eaLnBrk="1" hangingPunct="1"/>
            <a:r>
              <a:rPr lang="en-US" sz="1000" dirty="0"/>
              <a:t>Futile gesture: HUD has held that a person does not have to go through the humiliation of being denied housing when there is every reason to believe that discrimination will occur. For example, a person that uses a wheelchair goes to an apartment complex. It is apparent the complex will not be able to provide adequate housing for this person because there are no handicap parking spaces, there are no curb cuts, and the leasing office door is not wide enough to accommodate a wheelchair. It is obvious this person is not welcome at the complex and a complaint can be filed.</a:t>
            </a:r>
          </a:p>
          <a:p>
            <a:pPr eaLnBrk="1" hangingPunct="1"/>
            <a:r>
              <a:rPr lang="en-US" sz="1000" dirty="0"/>
              <a:t>Different treatment: the most obvious form of discrimination where one person or group is treated differently than another. For example, a White couple has their clogged sink fixed within two days while the Latino family must wait for over a month. Or, a single person is shown 4 units while a woman with two children is shown only one. </a:t>
            </a:r>
          </a:p>
          <a:p>
            <a:pPr eaLnBrk="1" hangingPunct="1"/>
            <a:r>
              <a:rPr lang="en-US" sz="1000" dirty="0"/>
              <a:t>Disparate impact: a policy or procedure appears to be neutral, but in fact affects a protected group statistically more often. For example, a “no violence” policy that is used to evict victims of domestic violence affects women significantly more because 95% of domestic violence victims are women. Therefore, there is a disparate impact of sexual discrimination occurring. Or, providers that refuse to rent to Section 8 recipients may be engaging in disparate impact discrimination because the majority of Section 8 recipients are women with children, persons with disabilities, and minorities. In the Prudential Insurance settlement, disparate impact occurred when the company insured only homes that were built after 1940. Statistics showed that the homes that were “too old” to be covered were owned by a significantly large number of minorities.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4B7B6CD-57FF-4FB2-961B-161B4BC6A315}" type="slidenum">
              <a:rPr lang="en-US" smtClean="0"/>
              <a:pPr/>
              <a:t>27</a:t>
            </a:fld>
            <a:endParaRPr lang="en-US" dirty="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7029D86A-738F-41DA-BBAD-C5A424945F58}" type="slidenum">
              <a:rPr lang="en-US" smtClean="0"/>
              <a:pPr/>
              <a:t>28</a:t>
            </a:fld>
            <a:endParaRPr lang="en-US" dirty="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E94F9F15-7469-4277-BDE1-C3B7C14ED0C8}" type="slidenum">
              <a:rPr lang="en-US" smtClean="0"/>
              <a:pPr/>
              <a:t>29</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C724CA2-DC48-4762-8641-AE3ADA5BA19F}" type="slidenum">
              <a:rPr lang="en-US" smtClean="0"/>
              <a:pPr/>
              <a:t>37</a:t>
            </a:fld>
            <a:endParaRPr lang="en-US" dirty="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35492EE-385B-49B0-8517-99EBC1B8A51B}" type="slidenum">
              <a:rPr lang="en-US" smtClean="0"/>
              <a:pPr/>
              <a:t>38</a:t>
            </a:fld>
            <a:endParaRPr lang="en-US" dirty="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E89EC49-CB16-4152-87A6-8A3BA708788A}" type="slidenum">
              <a:rPr lang="en-US" smtClean="0"/>
              <a:pPr/>
              <a:t>39</a:t>
            </a:fld>
            <a:endParaRPr lang="en-US" dirty="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A6321402-FE66-4CBA-B0A8-1A7FA7F9635C}" type="slidenum">
              <a:rPr lang="en-US" smtClean="0"/>
              <a:pPr/>
              <a:t>40</a:t>
            </a:fld>
            <a:endParaRPr lang="en-US" dirty="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FC98F5E3-6091-4D1A-B56B-F893B7449561}" type="slidenum">
              <a:rPr lang="en-US" smtClean="0"/>
              <a:pPr/>
              <a:t>41</a:t>
            </a:fld>
            <a:endParaRPr lang="en-US" dirty="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C575C68-9B18-49DD-9799-7586026781D6}" type="slidenum">
              <a:rPr lang="en-US" smtClean="0"/>
              <a:pPr/>
              <a:t>43</a:t>
            </a:fld>
            <a:endParaRPr lang="en-US" dirty="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dirty="0" smtClean="0"/>
              <a:t>It is assumed that when the modifications are approved and carried out, they will be sufficient to  provide the necessary alteration. For example, in SE Idaho a complex granted a modification of installing grab bars in the shower, but they did not have the appropriate wall reinforcements added (they were trying to save money). Needless to say, when the tenant needed to grab onto the bars, the walls caved in on him.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07C0CB0-02C6-4F4B-BFC4-F77FD2C60845}" type="slidenum">
              <a:rPr lang="en-US" smtClean="0"/>
              <a:pPr/>
              <a:t>5</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marL="0" lvl="1" defTabSz="912571" eaLnBrk="1" hangingPunct="1">
              <a:defRPr/>
            </a:pPr>
            <a:r>
              <a:rPr lang="en-US" dirty="0"/>
              <a:t>The purpose of the FHA is to allow everyone in the community freedom to choose where they live. The Federal Fair Housing Act applies to any provider with 4 or more properties and is enforced by Housing and Urban Development (HUD).</a:t>
            </a:r>
            <a:endParaRPr lang="en-US" sz="11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6F595143-D3B7-4329-9A81-89CE695DDF7A}" type="slidenum">
              <a:rPr lang="en-US" smtClean="0"/>
              <a:pPr/>
              <a:t>44</a:t>
            </a:fld>
            <a:endParaRPr lang="en-US" dirty="0"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dirty="0" smtClean="0"/>
              <a:t>See HUD</a:t>
            </a:r>
            <a:r>
              <a:rPr lang="en-US" baseline="0" dirty="0" smtClean="0"/>
              <a:t> DOJ Statement on Reasonable Modifications</a:t>
            </a: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698882B6-A62A-4E8B-AD64-AB85B651FBEA}" type="slidenum">
              <a:rPr lang="en-US" smtClean="0"/>
              <a:pPr/>
              <a:t>46</a:t>
            </a:fld>
            <a:endParaRPr lang="en-US" dirty="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dirty="0" smtClean="0"/>
              <a:t>A </a:t>
            </a:r>
            <a:r>
              <a:rPr lang="en-US" dirty="0" smtClean="0"/>
              <a:t>service </a:t>
            </a:r>
            <a:r>
              <a:rPr lang="en-US" dirty="0" smtClean="0"/>
              <a:t>animal is one that has received individual training. A companion animal need not have special or formal training or certification. Nor, need it be of a particular breed or size to be acceptable. It can vary in type: dogs, cats, exotic birds, and other animals have met the standard of being necessary to the well-being of the person with a disability.  See HUD DOJ Statement on Reasonable</a:t>
            </a:r>
            <a:r>
              <a:rPr lang="en-US" baseline="0" dirty="0" smtClean="0"/>
              <a:t> Accommodations.</a:t>
            </a: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453D2E49-0E3C-418D-BCC8-11619EDA0536}" type="slidenum">
              <a:rPr lang="en-US" smtClean="0"/>
              <a:pPr/>
              <a:t>47</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dirty="0" smtClean="0"/>
              <a:t>There should never be any disclosure regarding the severity of the disability. For example, a provider </a:t>
            </a:r>
            <a:r>
              <a:rPr lang="en-US" b="1" dirty="0" smtClean="0"/>
              <a:t>cannot ask</a:t>
            </a:r>
            <a:r>
              <a:rPr lang="en-US" dirty="0" smtClean="0"/>
              <a:t> (and a qualified professional </a:t>
            </a:r>
            <a:r>
              <a:rPr lang="en-US" b="1" dirty="0" smtClean="0"/>
              <a:t>should never</a:t>
            </a:r>
            <a:r>
              <a:rPr lang="en-US" dirty="0" smtClean="0"/>
              <a:t> disclose) how bad a disability is, a diagnosis of the disability, medicines that might be taken, etc.</a:t>
            </a:r>
          </a:p>
          <a:p>
            <a:pPr eaLnBrk="1" hangingPunct="1"/>
            <a:r>
              <a:rPr lang="en-US" dirty="0" smtClean="0"/>
              <a:t>A relationship must be shown. For example, it would probably be obvious that a person in a wheelchair needs a ramp, but it may not be obvious why that person may need a “support animal”. </a:t>
            </a:r>
          </a:p>
          <a:p>
            <a:pPr eaLnBrk="1" hangingPunct="1"/>
            <a:r>
              <a:rPr lang="en-US" dirty="0" smtClean="0"/>
              <a:t>HUD looks at each reasonable modification or accommodation on a case-by-case basis. For example, a woman asked for a pony for her son needing “equine therapy” to deal with a mental trauma. The provider denied it. HUD looked at the complaint and found that the request was reasonable because the woman and her son lived on a five-acres that included a barn. Had she lived in a one-bedroom apartment, HUD would have found the request to be unreasonable.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ED037EC9-2568-4A3A-9747-74AFE3FC0CAE}" type="slidenum">
              <a:rPr lang="en-US" smtClean="0"/>
              <a:pPr/>
              <a:t>49</a:t>
            </a:fld>
            <a:endParaRPr lang="en-US" dirty="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dirty="0" smtClean="0"/>
              <a:t>In some instances, a provider need not ask for proof. For example, a person in wheelchair may not need to provide proof of disability in order to have a request for a ramp approved. </a:t>
            </a:r>
          </a:p>
          <a:p>
            <a:pPr eaLnBrk="1" hangingPunct="1"/>
            <a:r>
              <a:rPr lang="en-US" dirty="0" smtClean="0"/>
              <a:t>The Fair Housing Act does not require that a request be made in a particular manner or at a particular time. A person with a disability need not personally make the reasonable accommodation request; the request can be made by a family member or someone else who is acting on her behalf.  An individual making a reasonable accommodation request does not need to mention the Act or use the words “reasonable accommodation.” However, the requester must make the request in a manner that a reasonable person would understand to be a request for an exception, change, or adjustment to a rule, policy, practice, or service because of a disability. </a:t>
            </a:r>
          </a:p>
          <a:p>
            <a:pPr eaLnBrk="1" hangingPunct="1"/>
            <a:r>
              <a:rPr lang="en-US" dirty="0" smtClean="0"/>
              <a:t>Although a reasonable accommodation request can be made orally or in writing, it is usually helpful for both the resident and the housing provider if the request is made in writing. This will help prevent misunderstandings regarding what is being requested, or whether the request was made. To facilitate the processing and consideration of the request, residents or prospective residents may wish to check with a housing provider in advance to determine if the provider has a preference regarding the manner in which the request is made.  However, housing providers must give appropriate consideration to reasonable accommodation requests even if the requester makes the request orally or does not use the provider's preferred forms or procedures for making such request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078AB66F-9D03-4B00-ABA8-AA0D752557FF}" type="slidenum">
              <a:rPr lang="en-US" smtClean="0"/>
              <a:pPr/>
              <a:t>50</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dirty="0" smtClean="0"/>
              <a:t>Accommodations and Modifications are meant to be provide a person with a disability a chance to enjoy their home. However, they are still responsible for meeting the requirements of tenancy. For example, a person that has requested a support animal must still clean up after his/her dog.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A758C789-DECC-4510-A844-26D444399C12}" type="slidenum">
              <a:rPr lang="en-US" smtClean="0"/>
              <a:pPr/>
              <a:t>51</a:t>
            </a:fld>
            <a:endParaRPr lang="en-US" dirty="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e-NP" smtClean="0">
                <a:latin typeface="Arial" pitchFamily="34" charset="0"/>
              </a:rPr>
              <a:t>Zoe Ann will discuss assistance animals under the FHA further</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E353D6C-DD70-4EED-8A1E-19536A5379F0}" type="slidenum">
              <a:rPr lang="en-US" altLang="ne-NP"/>
              <a:pPr/>
              <a:t>58</a:t>
            </a:fld>
            <a:endParaRPr lang="en-US" altLang="ne-N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C15DA4A-AF9B-4E89-B272-C57859D14FE9}" type="slidenum">
              <a:rPr lang="en-US" smtClean="0"/>
              <a:pPr/>
              <a:t>6</a:t>
            </a:fld>
            <a:endParaRPr lang="en-US" dirty="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z="1000" dirty="0"/>
              <a:t>1865-13</a:t>
            </a:r>
            <a:r>
              <a:rPr lang="en-US" sz="1000" baseline="30000" dirty="0"/>
              <a:t>th</a:t>
            </a:r>
            <a:r>
              <a:rPr lang="en-US" sz="1000" dirty="0"/>
              <a:t> Amendment: Abolished slavery.</a:t>
            </a:r>
          </a:p>
          <a:p>
            <a:pPr eaLnBrk="1" hangingPunct="1"/>
            <a:r>
              <a:rPr lang="en-US" sz="1000" dirty="0"/>
              <a:t>1866-Civil Rights Act: Guaranteed equal rights under the law. “All citizens of the United States shall have the same right, in every State and Territory, as is enjoyed by white citizens thereof to inherit, purchase, lease, sell, hold, and convey real and personal property.” However, was unsuccessful because the courts interpreted the law to prohibit public or governmental discrimination only.</a:t>
            </a:r>
          </a:p>
          <a:p>
            <a:pPr eaLnBrk="1" hangingPunct="1"/>
            <a:r>
              <a:rPr lang="en-US" sz="1000" dirty="0"/>
              <a:t>1868-14</a:t>
            </a:r>
            <a:r>
              <a:rPr lang="en-US" sz="1000" baseline="30000" dirty="0"/>
              <a:t>th</a:t>
            </a:r>
            <a:r>
              <a:rPr lang="en-US" sz="1000" dirty="0"/>
              <a:t> Amendment: Extended full citizenship to persons of African descent; Guaranteed all persons due process and equal protection.</a:t>
            </a:r>
          </a:p>
          <a:p>
            <a:pPr eaLnBrk="1" hangingPunct="1"/>
            <a:r>
              <a:rPr lang="en-US" sz="1000" dirty="0"/>
              <a:t>1896-Plessy vs. Ferguson: opened the door for institutionalized segregation. The famous “separate but equal” doctrine that legalized segregation.</a:t>
            </a:r>
          </a:p>
          <a:p>
            <a:pPr eaLnBrk="1" hangingPunct="1"/>
            <a:r>
              <a:rPr lang="en-US" sz="1000" dirty="0"/>
              <a:t>1954-Brown vs. </a:t>
            </a:r>
            <a:r>
              <a:rPr lang="en-US" sz="1000" dirty="0"/>
              <a:t>Board of Education: Upon realizing that separate does NOT mean equal, the courts overturned Plessy vs. </a:t>
            </a:r>
            <a:r>
              <a:rPr lang="en-US" sz="1000" dirty="0"/>
              <a:t>Ferguson and outlawed segregation.</a:t>
            </a:r>
          </a:p>
          <a:p>
            <a:pPr eaLnBrk="1" hangingPunct="1"/>
            <a:r>
              <a:rPr lang="en-US" sz="1000" dirty="0"/>
              <a:t>1962-Executive Order 11063: Titled “Equal Opportunity in Housing” and issued by President Kennedy prohibits discrimination in the sale, rental, or use of all residential property that was owned, operated, or financed by the federal government. It had little impact because it did not provide for enforcement. </a:t>
            </a:r>
          </a:p>
          <a:p>
            <a:pPr eaLnBrk="1" hangingPunct="1"/>
            <a:r>
              <a:rPr lang="en-US" sz="1000" dirty="0"/>
              <a:t>April 4</a:t>
            </a:r>
            <a:r>
              <a:rPr lang="en-US" sz="1000" baseline="30000" dirty="0"/>
              <a:t>th</a:t>
            </a:r>
            <a:r>
              <a:rPr lang="en-US" sz="1000" dirty="0"/>
              <a:t>, 1968: Dr. Martin Luther King, Jr. is assassinated. </a:t>
            </a:r>
          </a:p>
          <a:p>
            <a:pPr eaLnBrk="1" hangingPunct="1"/>
            <a:r>
              <a:rPr lang="en-US" sz="1000" dirty="0"/>
              <a:t>April 11</a:t>
            </a:r>
            <a:r>
              <a:rPr lang="en-US" sz="1000" baseline="30000" dirty="0"/>
              <a:t>th</a:t>
            </a:r>
            <a:r>
              <a:rPr lang="en-US" sz="1000" dirty="0"/>
              <a:t>, 1968: President Johnson signed into law the Civil Rights Act of 1968 as a way to urge unity and peace. The 1968 Law prohibited discrimination on the basis of race, color, religion, and national origin. In 1974, sex was added as another protected class which includes sexual harassment. </a:t>
            </a:r>
          </a:p>
          <a:p>
            <a:pPr eaLnBrk="1" hangingPunct="1"/>
            <a:r>
              <a:rPr lang="en-US" sz="1000" dirty="0"/>
              <a:t>1988-Fair Housing Amendments Act: extends protection to families with children, and to persons with physical and mental handicaps. Important development because it also allows for monetary damages to be awarded for actual damages, and non-economic injuries such as embarrassment, humiliation, inconvenience, and mental anguish without a punitive damages cap.</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6D39649-E38B-4EEA-89A0-0D3C4678637A}" type="slidenum">
              <a:rPr lang="en-US" smtClean="0"/>
              <a:pPr/>
              <a:t>7</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dirty="0" smtClean="0"/>
              <a:t>Housing is more than a right, it is a fundamental need for survival. It is important. Everyone should have the opportunity to live where he or she wants to. Housing affects everyone, but few people understand what “fair housing” means.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B94FF13-DEF0-4EDA-9E0D-5C47A2E50CC0}" type="slidenum">
              <a:rPr lang="en-US" smtClean="0"/>
              <a:pPr/>
              <a:t>8</a:t>
            </a:fld>
            <a:endParaRPr lang="en-US"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Celebration in Action: A Year in Fair Housing Rights History</a:t>
            </a:r>
            <a:endParaRPr lang="en-US" dirty="0"/>
          </a:p>
          <a:p>
            <a:r>
              <a:rPr lang="en-US" dirty="0"/>
              <a:t> </a:t>
            </a:r>
          </a:p>
          <a:p>
            <a:r>
              <a:rPr lang="en-US" dirty="0"/>
              <a:t>Historical anniversaries are not simply snapshots of our past – they are calls to action. Many have sacrificed their lives in order to ensure that people from underprivileged communities who seek to build healthy and happy homes may do so on equal footing with those who already experience this privilege. In order to honor a legacy of social justice, we must carry on the work to end the discrimination and segregation. What better time to start than now?</a:t>
            </a:r>
          </a:p>
          <a:p>
            <a:r>
              <a:rPr lang="en-US" dirty="0"/>
              <a:t> </a:t>
            </a:r>
          </a:p>
          <a:p>
            <a:r>
              <a:rPr lang="en-US" dirty="0"/>
              <a:t>2013 is a year of historic anniversaries. As Boise and Idaho Territory celebrate their 150</a:t>
            </a:r>
            <a:r>
              <a:rPr lang="en-US" baseline="30000" dirty="0"/>
              <a:t>th</a:t>
            </a:r>
            <a:r>
              <a:rPr lang="en-US" dirty="0"/>
              <a:t> birthday, we will also celebrate a year of Fair Housing landmarks; the 150 year anniversary of the Emancipation Proclamation, the 50 year anniversary of Dr. Martin Luther King’s </a:t>
            </a:r>
            <a:r>
              <a:rPr lang="en-US" i="1" dirty="0"/>
              <a:t>I Have a Dream</a:t>
            </a:r>
            <a:r>
              <a:rPr lang="en-US" dirty="0"/>
              <a:t> speech, as well as the 45 year anniversary of his assassination. The civil rights movement, in its tireless efforts at de-segregation, propelled the fair housing movement to where it is today. The Fair Housing Act of 1968, signed during a time of popular uprising in the African American community in their struggles for equality and liberation, will be 45 years old this April. But how far have we come, and where do our communities stand when it comes to modern forms of segregation?</a:t>
            </a:r>
          </a:p>
          <a:p>
            <a:r>
              <a:rPr lang="en-US" dirty="0"/>
              <a:t> </a:t>
            </a:r>
          </a:p>
          <a:p>
            <a:r>
              <a:rPr lang="en-US" b="1" i="1" dirty="0"/>
              <a:t>A Closer Look at a Landmark Year</a:t>
            </a:r>
            <a:endParaRPr lang="en-US" dirty="0"/>
          </a:p>
          <a:p>
            <a:r>
              <a:rPr lang="en-US" b="1" dirty="0"/>
              <a:t> </a:t>
            </a:r>
            <a:endParaRPr lang="en-US" dirty="0"/>
          </a:p>
          <a:p>
            <a:r>
              <a:rPr lang="en-US" dirty="0"/>
              <a:t>The same year that Boise and the Idaho Territory were founded, the Emancipation Proclamation freed all slaves serving in confederate states during the Civil War. The Emancipation Proclamation did not free all slaves, nor did it make slavery illegal – this would happen several years later when the 13</a:t>
            </a:r>
            <a:r>
              <a:rPr lang="en-US" baseline="30000" dirty="0"/>
              <a:t>th</a:t>
            </a:r>
            <a:r>
              <a:rPr lang="en-US" dirty="0"/>
              <a:t> amendment was added to the constitution. But its birth was an indication that the tide was turning on slavery in the United States. Many slaves had been resisting their own oppression for centuries, and the wider abolitionist movement was going strong during this time. While the Emancipation Proclamation was and still is very significant, it is only a small part of the history to abolish slavery and to achieve equal rights for African Americans. Its genesis was more a surrender to the popular tide against slave ownership, not the decisive blow against it. Like all legislative efforts, it is only a small piece in the puzzle of justice; though each piece is important and vital, one piece on its own can never give us a full picture of what justice looks like.</a:t>
            </a:r>
          </a:p>
          <a:p>
            <a:r>
              <a:rPr lang="en-US" dirty="0"/>
              <a:t> </a:t>
            </a:r>
          </a:p>
          <a:p>
            <a:r>
              <a:rPr lang="en-US" dirty="0"/>
              <a:t>150 years is not long in the context of world history. The initial step towards the abolition of slavery is one that we should honor with a critical look at fair housing rights in Idaho today. The question that still faces us is one of utmost urgency: </a:t>
            </a:r>
            <a:r>
              <a:rPr lang="en-US" i="1" dirty="0"/>
              <a:t>What does it mean to be free</a:t>
            </a:r>
            <a:r>
              <a:rPr lang="en-US" dirty="0"/>
              <a:t>? In the United States, that question has been up for debate for centuries, and is a site of many different struggles. But when it comes to fair housing, the message should be clear. All people have the right to pursue safe and healthy housing in areas they see fit, regardless of race, creed, sex, national origin, disability, or familial status.  This right was set into legislative stone 45 years ago in the form of the Fair Housing Act.</a:t>
            </a:r>
          </a:p>
          <a:p>
            <a:r>
              <a:rPr lang="en-US" dirty="0"/>
              <a:t> </a:t>
            </a:r>
          </a:p>
          <a:p>
            <a:r>
              <a:rPr lang="en-US" dirty="0"/>
              <a:t>It sounds quite simple, but this idea of equality is a part of a long history of struggle that continues today. As the year progresses, we will be honoring Dr. Martin Luther King Jr. as a catalyst in the fight against segregation and discrimination. In August, it will have been 50 years since he gave his famous </a:t>
            </a:r>
            <a:r>
              <a:rPr lang="en-US" i="1" dirty="0"/>
              <a:t>I Have a Dream Speech </a:t>
            </a:r>
            <a:r>
              <a:rPr lang="en-US" dirty="0"/>
              <a:t>in Washington DC. Dr. King’s words are an inspiration, and continue to serve people of color and those who face discrimination. </a:t>
            </a:r>
          </a:p>
          <a:p>
            <a:r>
              <a:rPr lang="en-US" dirty="0"/>
              <a:t> </a:t>
            </a:r>
          </a:p>
          <a:p>
            <a:r>
              <a:rPr lang="en-US" dirty="0"/>
              <a:t>The Fair Housing Act was signed by President Lyndon B. Johnson the same year that Dr. King was assassinated, 45 years ago. Dr. King, as an African American man, paved the way for many who didn’t have the right to dream in the United States. Ideally, the Fair Housing act serves as the legislative mortar to the bricks laid by thousands of civil rights activists across the century, paving the way to a future free of discrimination and segregation. But now, half a century later, the question remains: </a:t>
            </a:r>
            <a:r>
              <a:rPr lang="en-US" i="1" dirty="0"/>
              <a:t>who has a right to fulfill their dreams for a fair and healthy home? </a:t>
            </a:r>
            <a:r>
              <a:rPr lang="en-US" dirty="0"/>
              <a:t>The answer should be </a:t>
            </a:r>
            <a:r>
              <a:rPr lang="en-US" i="1" dirty="0"/>
              <a:t>everybody</a:t>
            </a:r>
            <a:r>
              <a:rPr lang="en-US" dirty="0"/>
              <a:t> - the reality, however, is that people of color, immigrants, working class families, and those who are disabled, are often told that their dreams will not come true.</a:t>
            </a:r>
          </a:p>
          <a:p>
            <a:r>
              <a:rPr lang="en-US" dirty="0"/>
              <a:t> </a:t>
            </a:r>
          </a:p>
          <a:p>
            <a:r>
              <a:rPr lang="en-US" b="1" i="1" dirty="0"/>
              <a:t>The Fair Housing Struggle in Idaho</a:t>
            </a:r>
            <a:r>
              <a:rPr lang="en-US" dirty="0"/>
              <a:t/>
            </a:r>
            <a:br>
              <a:rPr lang="en-US" dirty="0"/>
            </a:br>
            <a:endParaRPr lang="en-US" dirty="0"/>
          </a:p>
          <a:p>
            <a:r>
              <a:rPr lang="en-US" dirty="0"/>
              <a:t>Segregation is still an issue in the United States, and our state is no exception. Over the coming year of celebrations, we will be exploring how segregation is still a hurtful architect of Idaho’s neighborhoods and cities. One of the historical areas we will touch on includes the River Street neighborhood. River Street is a historically black/African American and working class area, though the community has since been displaced. One African American woman, Clara Terrell, who called River Street her home 75 years ago, remembers how “when African Americans were looking for a place to rent, they would call for an appointment and would hear that the property had already been rented.” The discriminatory tactic of falsely claiming a property is no longer for rent is still a common form of housing discrimination today. Many communities face problems such as this, in many different forms.</a:t>
            </a:r>
          </a:p>
          <a:p>
            <a:r>
              <a:rPr lang="en-US" dirty="0"/>
              <a:t> </a:t>
            </a:r>
          </a:p>
          <a:p>
            <a:r>
              <a:rPr lang="en-US" dirty="0"/>
              <a:t>Idaho now has a large refugee population, with about 5,700 refugees arriving here between 2002 and 2012, according to statistics from the Idaho Office for Refugees. These families are steered into poorer neighborhoods and offered insufficient housing for their needs. Many refugees leave Idaho because they cannot find work in the areas they want to live. This is just one of many ways that Idahoans tell refugees “you are not welcome.”</a:t>
            </a:r>
          </a:p>
          <a:p>
            <a:r>
              <a:rPr lang="en-US" dirty="0"/>
              <a:t> </a:t>
            </a:r>
          </a:p>
          <a:p>
            <a:r>
              <a:rPr lang="en-US" dirty="0"/>
              <a:t>There are also four American Indian Reservations in Idaho, which clearly show the dividing lines between communities that can act as violent barriers to a healthy life. Those living on reservations struggle with access to healthy housing and deal with extreme poverty, in the wake of a violent history of displacement. Remember, the land your home was built on is appropriated from native people; a reality almost never mentioned when people think about healthy homes and fair housing rights.  </a:t>
            </a:r>
          </a:p>
          <a:p>
            <a:r>
              <a:rPr lang="en-US" dirty="0"/>
              <a:t> </a:t>
            </a:r>
          </a:p>
          <a:p>
            <a:r>
              <a:rPr lang="en-US" dirty="0"/>
              <a:t>Discriminatory practices – whether intentional or indirect – affect a family’s access to schools, childcare, employment, grocery stores, recreation, and even basic needs such as clean air, safe streets, and drinkable water. Housing discrimination segregates underprivileged communities into more isolated areas outlying Idaho’s larger cities and away from desirable town centers. Manufactured housing (or trailer parks), have become the best option for many working class people to own a home – and often become the site of struggle for working class families in their fight for healthy and fair housing. </a:t>
            </a:r>
          </a:p>
          <a:p>
            <a:r>
              <a:rPr lang="en-US" dirty="0"/>
              <a:t> </a:t>
            </a:r>
          </a:p>
          <a:p>
            <a:r>
              <a:rPr lang="en-US" b="1" i="1" dirty="0"/>
              <a:t>Celebration in Action</a:t>
            </a:r>
            <a:endParaRPr lang="en-US" dirty="0"/>
          </a:p>
          <a:p>
            <a:r>
              <a:rPr lang="en-US" dirty="0"/>
              <a:t> </a:t>
            </a:r>
          </a:p>
          <a:p>
            <a:r>
              <a:rPr lang="en-US" dirty="0"/>
              <a:t>You can celebrate this historic year by committing to help everyone achieve their dreams of a happy and healthy home. Take a moment to learn about your rights and responsibilities as either a housing provider or tenant; stop by our offices for brochures, and be on the lookout for upcoming events. Read our newsletters.  Start a discussion group; what demographics are predominantly in your neighborhood, and why is that? What amenities does your neighborhood have, and what does it lack? How could this effect families of different backgrounds? Take action when you see or experience discrimination. Make sure to record any incidents that you may witness, and get advice from the IFHC and ILAS. </a:t>
            </a:r>
          </a:p>
          <a:p>
            <a:r>
              <a:rPr lang="en-US" dirty="0"/>
              <a:t> </a:t>
            </a:r>
          </a:p>
          <a:p>
            <a:r>
              <a:rPr lang="en-US" dirty="0"/>
              <a:t>Segregation is real, and housing discrimination happens every day, in the form of unreturned phone calls, shut doors, racist slurs, an inaccessible or unsafe building, even a seemingly benign suggestion towards another part of town. Community building starts with education, and ends with action. In honor of this year of historic human rights legacy, commit to ending housing discrimination in your neighborhood and city. Let’s achieve this dream together!</a:t>
            </a:r>
            <a:br>
              <a:rPr lang="en-US" dirty="0"/>
            </a:br>
            <a:endParaRPr lang="en-US" dirty="0"/>
          </a:p>
          <a:p>
            <a:r>
              <a:rPr lang="en-US" dirty="0"/>
              <a:t> </a:t>
            </a:r>
          </a:p>
          <a:p>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9696C2C-28C0-493D-9B52-6CA14D793FEA}"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3AF71D3C-06B4-4F8E-B0B6-D4D964D774F2}" type="slidenum">
              <a:rPr lang="en-US" smtClean="0"/>
              <a:pPr/>
              <a:t>10</a:t>
            </a:fld>
            <a:endParaRPr lang="en-US" dirty="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A4FD005-361D-4468-BF94-A347DC581F31}" type="slidenum">
              <a:rPr lang="en-US" smtClean="0"/>
              <a:pPr/>
              <a:t>11</a:t>
            </a:fld>
            <a:endParaRPr lang="en-US" dirty="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dirty="0"/>
              <a:t>These are called “the protected classes.”  </a:t>
            </a:r>
            <a:r>
              <a:rPr lang="en-US" sz="1000" dirty="0"/>
              <a:t>Race includes everyone. For example, a complex in SE Idaho that would rent to African Americans or Latinos only would be discriminating against Caucasian people. African Americans and  Latinos experienced more than </a:t>
            </a:r>
            <a:r>
              <a:rPr lang="en-US" sz="1000" b="1" dirty="0"/>
              <a:t>three million instances of</a:t>
            </a:r>
            <a:r>
              <a:rPr lang="en-US" sz="1000" dirty="0"/>
              <a:t> illegal housing discrimination last year, according to estimates from the </a:t>
            </a:r>
            <a:r>
              <a:rPr lang="en-US" sz="1000" i="1" dirty="0"/>
              <a:t>2004 Fair Housing Trends Report</a:t>
            </a:r>
            <a:r>
              <a:rPr lang="en-US" sz="1000" dirty="0"/>
              <a:t> released by the National Fair Housing Alliance (NFHA).</a:t>
            </a:r>
          </a:p>
          <a:p>
            <a:pPr eaLnBrk="1" hangingPunct="1"/>
            <a:r>
              <a:rPr lang="en-US" sz="1000" dirty="0"/>
              <a:t>Color: In some instances, a person may be treated better or worse depending on how light or dark their skin is. </a:t>
            </a:r>
          </a:p>
          <a:p>
            <a:pPr eaLnBrk="1" hangingPunct="1"/>
            <a:r>
              <a:rPr lang="en-US" sz="1000" dirty="0"/>
              <a:t>Sex: Gender discrimination includes sexual harassment, discrimination against domestic violence victims, and showing preference for one gender over another.</a:t>
            </a:r>
          </a:p>
          <a:p>
            <a:pPr eaLnBrk="1" hangingPunct="1"/>
            <a:r>
              <a:rPr lang="en-US" sz="1000" dirty="0"/>
              <a:t>Religion: In some areas of Idaho, it may be difficult to find housing based on your religion, or lack there of. For example, in an interview, a landlord can’t ask what church you attend, which parish or ward you belong to, etc.</a:t>
            </a:r>
          </a:p>
          <a:p>
            <a:pPr eaLnBrk="1" hangingPunct="1"/>
            <a:r>
              <a:rPr lang="en-US" sz="1000" dirty="0"/>
              <a:t>National Origin: Includes known immigrants and those that may be perceived as immigrants. For example, a bi-lingual man and an English speaking woman applied to rent a lot at a trailer park. The owner of the trailer park asked them his usual questions and then turned to the male and asked to see his work visa. </a:t>
            </a:r>
          </a:p>
          <a:p>
            <a:pPr eaLnBrk="1" hangingPunct="1"/>
            <a:r>
              <a:rPr lang="en-US" sz="1000" dirty="0"/>
              <a:t>Disability: Idaho is the worst state in the entire NW for failing to provide proper accessibility in newly built housing. Disability and familial status are the two most common types of discrimination in Idaho, followed by national origin. </a:t>
            </a:r>
          </a:p>
          <a:p>
            <a:pPr eaLnBrk="1" hangingPunct="1"/>
            <a:r>
              <a:rPr lang="en-US" sz="1000" dirty="0"/>
              <a:t>Familial status: Includes anyone that has a child or children living with them either part-time or full-time. Includes pregnant women, grandparents raising their grandchildren, person or persons trying to get custody of their child, or someone trying to adopt a child. It is the most accepted form of discrimination throughout the United States.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05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600E84D-0806-45B9-936C-1750622F57CF}" type="datetime3">
              <a:rPr lang="en-US"/>
              <a:pPr>
                <a:defRPr/>
              </a:pPr>
              <a:t>18 March 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Fair Housing Act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B6DCA6C6-CB52-4383-BECC-E8DB21A5E38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E2420F0-86DA-453D-8A10-79149140387B}" type="datetime3">
              <a:rPr lang="en-US"/>
              <a:pPr>
                <a:defRPr/>
              </a:pPr>
              <a:t>18 March 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Fair Housing Act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AC18848F-EF5A-4BB4-A1DA-2BCC7A35843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142D847-0E5D-4E9D-995D-69DA160D191A}" type="datetime3">
              <a:rPr lang="en-US"/>
              <a:pPr>
                <a:defRPr/>
              </a:pPr>
              <a:t>18 March 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Fair Housing Act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6D8093CF-076F-43D2-AA7C-A5A11262A9D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81200"/>
            <a:ext cx="4038600" cy="4114800"/>
          </a:xfrm>
        </p:spPr>
        <p:txBody>
          <a:bodyPr/>
          <a:lstStyle/>
          <a:p>
            <a:pPr lvl="0"/>
            <a:endParaRPr lang="en-US" noProof="0" dirty="0" smtClean="0"/>
          </a:p>
        </p:txBody>
      </p:sp>
      <p:sp>
        <p:nvSpPr>
          <p:cNvPr id="4" name="Text Placeholder 3"/>
          <p:cNvSpPr>
            <a:spLocks noGrp="1"/>
          </p:cNvSpPr>
          <p:nvPr>
            <p:ph type="body"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7FB4DE0-B2D1-4043-9E44-E427B3B98B31}" type="datetime3">
              <a:rPr lang="en-US"/>
              <a:pPr>
                <a:defRPr/>
              </a:pPr>
              <a:t>18 March 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Fair Housing Act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F918821D-5166-46E5-83CE-24896897DAF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411480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fld id="{A2B50CB3-04DA-49C6-AA6A-B6C3DDF1BFBA}" type="datetime3">
              <a:rPr lang="en-US"/>
              <a:pPr>
                <a:defRPr/>
              </a:pPr>
              <a:t>18 March 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Fair Housing Act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3430A136-66CC-4611-AF33-C8ABBDCA33A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2B999DD-4FA6-4CCD-AC82-B063853DD8CF}" type="datetime3">
              <a:rPr lang="en-US"/>
              <a:pPr>
                <a:defRPr/>
              </a:pPr>
              <a:t>18 March 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Fair Housing Act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B5E25C6B-BBB5-4B1E-A5FF-A2D4B12877F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7264EF0-EA35-4FF4-A339-98C98867357B}" type="datetime3">
              <a:rPr lang="en-US"/>
              <a:pPr>
                <a:defRPr/>
              </a:pPr>
              <a:t>18 March 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Fair Housing Act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B35188FF-DF5F-4A16-B823-688926CF1DF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03EFDFE-2DC3-45D1-B81F-C7D880DE4085}" type="datetime3">
              <a:rPr lang="en-US"/>
              <a:pPr>
                <a:defRPr/>
              </a:pPr>
              <a:t>18 March 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Fair Housing Act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E7E54AE2-CB2C-4FE3-907C-B595D1C9AFD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053B206-4D98-4D77-999B-3D3E6166E42F}" type="datetime3">
              <a:rPr lang="en-US"/>
              <a:pPr>
                <a:defRPr/>
              </a:pPr>
              <a:t>18 March 2014</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Fair Housing Act Presentation</a:t>
            </a:r>
          </a:p>
        </p:txBody>
      </p:sp>
      <p:sp>
        <p:nvSpPr>
          <p:cNvPr id="9" name="Rectangle 6"/>
          <p:cNvSpPr>
            <a:spLocks noGrp="1" noChangeArrowheads="1"/>
          </p:cNvSpPr>
          <p:nvPr>
            <p:ph type="sldNum" sz="quarter" idx="12"/>
          </p:nvPr>
        </p:nvSpPr>
        <p:spPr>
          <a:ln/>
        </p:spPr>
        <p:txBody>
          <a:bodyPr/>
          <a:lstStyle>
            <a:lvl1pPr>
              <a:defRPr/>
            </a:lvl1pPr>
          </a:lstStyle>
          <a:p>
            <a:pPr>
              <a:defRPr/>
            </a:pPr>
            <a:fld id="{02217FA2-82ED-431C-863C-A5A21DAE199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E4CF44D-65C9-4242-B73E-99621760882D}" type="datetime3">
              <a:rPr lang="en-US"/>
              <a:pPr>
                <a:defRPr/>
              </a:pPr>
              <a:t>18 March 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Fair Housing Act Presentation</a:t>
            </a:r>
          </a:p>
        </p:txBody>
      </p:sp>
      <p:sp>
        <p:nvSpPr>
          <p:cNvPr id="5" name="Rectangle 6"/>
          <p:cNvSpPr>
            <a:spLocks noGrp="1" noChangeArrowheads="1"/>
          </p:cNvSpPr>
          <p:nvPr>
            <p:ph type="sldNum" sz="quarter" idx="12"/>
          </p:nvPr>
        </p:nvSpPr>
        <p:spPr>
          <a:ln/>
        </p:spPr>
        <p:txBody>
          <a:bodyPr/>
          <a:lstStyle>
            <a:lvl1pPr>
              <a:defRPr/>
            </a:lvl1pPr>
          </a:lstStyle>
          <a:p>
            <a:pPr>
              <a:defRPr/>
            </a:pPr>
            <a:fld id="{85A8C172-CB92-410D-A554-7F2E943EFDE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4EC592-0A0F-4507-9D7B-4CAE402DA369}" type="datetime3">
              <a:rPr lang="en-US"/>
              <a:pPr>
                <a:defRPr/>
              </a:pPr>
              <a:t>18 March 2014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Fair Housing Act Presentation</a:t>
            </a:r>
          </a:p>
        </p:txBody>
      </p:sp>
      <p:sp>
        <p:nvSpPr>
          <p:cNvPr id="4" name="Rectangle 6"/>
          <p:cNvSpPr>
            <a:spLocks noGrp="1" noChangeArrowheads="1"/>
          </p:cNvSpPr>
          <p:nvPr>
            <p:ph type="sldNum" sz="quarter" idx="12"/>
          </p:nvPr>
        </p:nvSpPr>
        <p:spPr>
          <a:ln/>
        </p:spPr>
        <p:txBody>
          <a:bodyPr/>
          <a:lstStyle>
            <a:lvl1pPr>
              <a:defRPr/>
            </a:lvl1pPr>
          </a:lstStyle>
          <a:p>
            <a:pPr>
              <a:defRPr/>
            </a:pPr>
            <a:fld id="{FCF97608-FA7A-434C-AEFD-F60187857BF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47CB11D-E941-44D7-9F38-F5AF2A0D0C22}" type="datetime3">
              <a:rPr lang="en-US"/>
              <a:pPr>
                <a:defRPr/>
              </a:pPr>
              <a:t>18 March 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Fair Housing Act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CA137C7C-B84E-4210-BC88-E191032B558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B8401A6-6276-4B09-AE0A-233F5FCE5BF1}" type="datetime3">
              <a:rPr lang="en-US"/>
              <a:pPr>
                <a:defRPr/>
              </a:pPr>
              <a:t>18 March 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Fair Housing Act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90C4F53D-D161-4EAC-8035-66766A24994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fld id="{AA17930E-856B-455E-8BAD-9C0E073CE417}" type="datetime3">
              <a:rPr lang="en-US"/>
              <a:pPr>
                <a:defRPr/>
              </a:pPr>
              <a:t>18 March 2014</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r>
              <a:rPr lang="en-US" dirty="0"/>
              <a:t>Fair Housing Act Presentation</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2A82B080-9157-4389-A1FD-C8CA1DA22509}"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hud.go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portal.hud.gov/hudportal/HUD?src=/program_offices/fair_housing_equal_opp/online-complaint"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hud.gov/offices/fheo/library/huddojstatement.pdf" TargetMode="External"/><Relationship Id="rId2" Type="http://schemas.openxmlformats.org/officeDocument/2006/relationships/hyperlink" Target="http://www.hud.gov/offices/fheo/disabilities/reasonable_modifications_mar08.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idaholegalaid.org/SelfHelp/ReasonableAccommodation" TargetMode="External"/><Relationship Id="rId2" Type="http://schemas.openxmlformats.org/officeDocument/2006/relationships/hyperlink" Target="http://ifhcidaho.org/page14.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hud.gov/offices/fheo/library/huddojstatement.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idaholegalaid.org/SelfHelp/ReasonableAccommodation" TargetMode="External"/><Relationship Id="rId2" Type="http://schemas.openxmlformats.org/officeDocument/2006/relationships/hyperlink" Target="http://ifhcidaho.org/page14.htm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ervicedogcentral.org/content/files/2006-06-12%20HUD%20memo%20on%20insurance%20policy%20restrictions%20related%20to%20reasonable%20accommodations.PDF"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hyperlink" Target="http://www.ifhcidaho.org/" TargetMode="External"/><Relationship Id="rId3" Type="http://schemas.openxmlformats.org/officeDocument/2006/relationships/hyperlink" Target="http://www.nationalfairhousing.org/" TargetMode="External"/><Relationship Id="rId7" Type="http://schemas.openxmlformats.org/officeDocument/2006/relationships/hyperlink" Target="http://www.idaholegalaid.org/" TargetMode="External"/><Relationship Id="rId2" Type="http://schemas.openxmlformats.org/officeDocument/2006/relationships/hyperlink" Target="http://www.fairhousinglaw.org/" TargetMode="External"/><Relationship Id="rId1" Type="http://schemas.openxmlformats.org/officeDocument/2006/relationships/slideLayout" Target="../slideLayouts/slideLayout2.xml"/><Relationship Id="rId6" Type="http://schemas.openxmlformats.org/officeDocument/2006/relationships/hyperlink" Target="http://www.bazelon.org/" TargetMode="External"/><Relationship Id="rId5" Type="http://schemas.openxmlformats.org/officeDocument/2006/relationships/hyperlink" Target="http://www.hud.gov/" TargetMode="External"/><Relationship Id="rId4" Type="http://schemas.openxmlformats.org/officeDocument/2006/relationships/hyperlink" Target="http://fairhousing.jmls.edu/"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fld id="{B9989E5A-466F-4F48-B158-4A6B6B65BF95}" type="datetime3">
              <a:rPr lang="en-US"/>
              <a:pPr>
                <a:defRPr/>
              </a:pPr>
              <a:t>18 March 2014</a:t>
            </a:fld>
            <a:endParaRPr lang="en-US" dirty="0"/>
          </a:p>
        </p:txBody>
      </p:sp>
      <p:sp>
        <p:nvSpPr>
          <p:cNvPr id="7" name="Rectangle 5"/>
          <p:cNvSpPr>
            <a:spLocks noGrp="1" noChangeArrowheads="1"/>
          </p:cNvSpPr>
          <p:nvPr>
            <p:ph type="ftr" sz="quarter" idx="11"/>
          </p:nvPr>
        </p:nvSpPr>
        <p:spPr/>
        <p:txBody>
          <a:bodyPr/>
          <a:lstStyle/>
          <a:p>
            <a:pPr>
              <a:defRPr/>
            </a:pPr>
            <a:r>
              <a:rPr lang="en-US" dirty="0"/>
              <a:t>Fair Housing Act Presentation</a:t>
            </a:r>
          </a:p>
        </p:txBody>
      </p:sp>
      <p:sp>
        <p:nvSpPr>
          <p:cNvPr id="8" name="Rectangle 6"/>
          <p:cNvSpPr>
            <a:spLocks noGrp="1" noChangeArrowheads="1"/>
          </p:cNvSpPr>
          <p:nvPr>
            <p:ph type="sldNum" sz="quarter" idx="12"/>
          </p:nvPr>
        </p:nvSpPr>
        <p:spPr/>
        <p:txBody>
          <a:bodyPr/>
          <a:lstStyle/>
          <a:p>
            <a:pPr>
              <a:defRPr/>
            </a:pPr>
            <a:fld id="{C8B641DB-9374-4CE5-9F07-FAC57F3E5286}" type="slidenum">
              <a:rPr lang="en-US"/>
              <a:pPr>
                <a:defRPr/>
              </a:pPr>
              <a:t>1</a:t>
            </a:fld>
            <a:endParaRPr lang="en-US" dirty="0"/>
          </a:p>
        </p:txBody>
      </p:sp>
      <p:sp>
        <p:nvSpPr>
          <p:cNvPr id="5122" name="Rectangle 2"/>
          <p:cNvSpPr>
            <a:spLocks noGrp="1" noChangeArrowheads="1"/>
          </p:cNvSpPr>
          <p:nvPr>
            <p:ph type="ctrTitle"/>
          </p:nvPr>
        </p:nvSpPr>
        <p:spPr>
          <a:xfrm>
            <a:off x="684213" y="981075"/>
            <a:ext cx="7772400" cy="3286125"/>
          </a:xfrm>
        </p:spPr>
        <p:txBody>
          <a:bodyPr/>
          <a:lstStyle/>
          <a:p>
            <a:pPr eaLnBrk="1" hangingPunct="1">
              <a:defRPr/>
            </a:pPr>
            <a:r>
              <a:rPr lang="en-US" sz="3600" dirty="0" smtClean="0"/>
              <a:t>General Fair Housing Law</a:t>
            </a:r>
            <a:br>
              <a:rPr lang="en-US" sz="3600" dirty="0" smtClean="0"/>
            </a:br>
            <a:r>
              <a:rPr lang="en-US" sz="3600" dirty="0" smtClean="0"/>
              <a:t>Idaho </a:t>
            </a:r>
            <a:r>
              <a:rPr lang="en-US" sz="3600" dirty="0" smtClean="0"/>
              <a:t>AHMA 2014</a:t>
            </a:r>
            <a:r>
              <a:rPr lang="en-US" sz="3600" dirty="0" smtClean="0"/>
              <a:t/>
            </a:r>
            <a:br>
              <a:rPr lang="en-US" sz="3600" dirty="0" smtClean="0"/>
            </a:br>
            <a:r>
              <a:rPr lang="en-US" sz="2800" dirty="0" smtClean="0"/>
              <a:t>by Zoe Ann Olson, Director of Intermountain Fair Housing Council </a:t>
            </a:r>
          </a:p>
        </p:txBody>
      </p:sp>
      <p:pic>
        <p:nvPicPr>
          <p:cNvPr id="2055" name="Picture 4" descr="logoPictureOnly"/>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90600" y="1251376"/>
            <a:ext cx="7008813" cy="5257373"/>
          </a:xfrm>
          <a:prstGeom prst="rect">
            <a:avLst/>
          </a:prstGeom>
          <a:noFill/>
          <a:ln w="9525">
            <a:noFill/>
            <a:miter lim="800000"/>
            <a:headEnd/>
            <a:tailEnd/>
          </a:ln>
        </p:spPr>
      </p:pic>
      <p:sp>
        <p:nvSpPr>
          <p:cNvPr id="2056" name="Text Box 5"/>
          <p:cNvSpPr txBox="1">
            <a:spLocks noChangeArrowheads="1"/>
          </p:cNvSpPr>
          <p:nvPr/>
        </p:nvSpPr>
        <p:spPr bwMode="auto">
          <a:xfrm>
            <a:off x="755650" y="4868863"/>
            <a:ext cx="7848600" cy="1465262"/>
          </a:xfrm>
          <a:prstGeom prst="rect">
            <a:avLst/>
          </a:prstGeom>
          <a:noFill/>
          <a:ln w="9525">
            <a:noFill/>
            <a:miter lim="800000"/>
            <a:headEnd/>
            <a:tailEnd/>
          </a:ln>
        </p:spPr>
        <p:txBody>
          <a:bodyPr>
            <a:spAutoFit/>
          </a:bodyPr>
          <a:lstStyle/>
          <a:p>
            <a:pPr eaLnBrk="1" hangingPunct="1">
              <a:spcBef>
                <a:spcPct val="50000"/>
              </a:spcBef>
            </a:pPr>
            <a:r>
              <a:rPr lang="en-US" dirty="0">
                <a:solidFill>
                  <a:schemeClr val="tx2"/>
                </a:solidFill>
                <a:latin typeface="Times New Roman" charset="0"/>
              </a:rPr>
              <a:t>The work that provided the basis for this presentation was supported by funding under a grant with the U.S. Department of Housing and Urban Development.  The creator is solely responsible for the accuracy of the statements and interpretations contained in this presentation.  Such interpretations do not necessarily reflect the views of the federal government.</a:t>
            </a:r>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4191000"/>
            <a:ext cx="752475" cy="67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186955"/>
            <a:ext cx="6381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a Fair Housing Case</a:t>
            </a:r>
            <a:br>
              <a:rPr lang="en-US" dirty="0"/>
            </a:br>
            <a:endParaRPr lang="ne-NP" dirty="0"/>
          </a:p>
        </p:txBody>
      </p:sp>
      <p:sp>
        <p:nvSpPr>
          <p:cNvPr id="50178" name="Rectangle 2"/>
          <p:cNvSpPr>
            <a:spLocks noGrp="1" noChangeArrowheads="1"/>
          </p:cNvSpPr>
          <p:nvPr>
            <p:ph idx="1"/>
          </p:nvPr>
        </p:nvSpPr>
        <p:spPr>
          <a:xfrm>
            <a:off x="457200" y="1143000"/>
            <a:ext cx="8229600" cy="4953000"/>
          </a:xfrm>
        </p:spPr>
        <p:txBody>
          <a:bodyPr/>
          <a:lstStyle/>
          <a:p>
            <a:pPr eaLnBrk="1" hangingPunct="1">
              <a:buNone/>
              <a:defRPr/>
            </a:pPr>
            <a:r>
              <a:rPr lang="en-US" sz="2500" dirty="0" smtClean="0"/>
              <a:t>When filing a complaint you </a:t>
            </a:r>
            <a:r>
              <a:rPr lang="en-US" sz="2500" dirty="0"/>
              <a:t>must show:</a:t>
            </a:r>
          </a:p>
          <a:p>
            <a:pPr eaLnBrk="1" hangingPunct="1">
              <a:defRPr/>
            </a:pPr>
            <a:r>
              <a:rPr lang="en-US" sz="2500" dirty="0" smtClean="0"/>
              <a:t>(1) that </a:t>
            </a:r>
            <a:r>
              <a:rPr lang="en-US" sz="2500" dirty="0"/>
              <a:t>a member of a protected class was discriminated against</a:t>
            </a:r>
          </a:p>
          <a:p>
            <a:pPr eaLnBrk="1" hangingPunct="1">
              <a:defRPr/>
            </a:pPr>
            <a:r>
              <a:rPr lang="en-US" sz="2500" dirty="0" smtClean="0"/>
              <a:t>(2) (a) the </a:t>
            </a:r>
            <a:r>
              <a:rPr lang="en-US" sz="2500" dirty="0"/>
              <a:t>dwelling is covered (4 or more units/property/in business of housing</a:t>
            </a:r>
            <a:r>
              <a:rPr lang="en-US" sz="2500" dirty="0" smtClean="0"/>
              <a:t>) by (b) a person/entity in the business of housing</a:t>
            </a:r>
            <a:endParaRPr lang="en-US" sz="2500" dirty="0"/>
          </a:p>
          <a:p>
            <a:pPr eaLnBrk="1" hangingPunct="1">
              <a:defRPr/>
            </a:pPr>
            <a:r>
              <a:rPr lang="en-US" sz="2500" dirty="0" smtClean="0"/>
              <a:t>(3) within </a:t>
            </a:r>
            <a:r>
              <a:rPr lang="en-US" sz="2500" dirty="0"/>
              <a:t>the time limitations (Statute of Limitations)</a:t>
            </a:r>
          </a:p>
          <a:p>
            <a:pPr eaLnBrk="1" hangingPunct="1">
              <a:defRPr/>
            </a:pPr>
            <a:r>
              <a:rPr lang="en-US" sz="2500" dirty="0" smtClean="0"/>
              <a:t>(4) a </a:t>
            </a:r>
            <a:r>
              <a:rPr lang="en-US" sz="2500" dirty="0"/>
              <a:t>discriminatory act occurred such as:</a:t>
            </a:r>
          </a:p>
          <a:p>
            <a:pPr lvl="1" eaLnBrk="1" hangingPunct="1">
              <a:defRPr/>
            </a:pPr>
            <a:r>
              <a:rPr lang="en-US" sz="2100" dirty="0"/>
              <a:t>During application or screening</a:t>
            </a:r>
          </a:p>
          <a:p>
            <a:pPr lvl="1" eaLnBrk="1" hangingPunct="1">
              <a:defRPr/>
            </a:pPr>
            <a:r>
              <a:rPr lang="en-US" sz="2100" dirty="0"/>
              <a:t>Denial of reasonable accommodation/modification</a:t>
            </a:r>
          </a:p>
          <a:p>
            <a:pPr lvl="1" eaLnBrk="1" hangingPunct="1">
              <a:defRPr/>
            </a:pPr>
            <a:r>
              <a:rPr lang="en-US" sz="2100" dirty="0"/>
              <a:t>Inner-tenancy harassment</a:t>
            </a:r>
          </a:p>
          <a:p>
            <a:pPr lvl="1" eaLnBrk="1" hangingPunct="1">
              <a:defRPr/>
            </a:pPr>
            <a:r>
              <a:rPr lang="en-US" sz="2100" dirty="0"/>
              <a:t>Different policies, charges, treatment</a:t>
            </a:r>
          </a:p>
        </p:txBody>
      </p:sp>
      <p:sp>
        <p:nvSpPr>
          <p:cNvPr id="3" name="Date Placeholder 3"/>
          <p:cNvSpPr>
            <a:spLocks noGrp="1"/>
          </p:cNvSpPr>
          <p:nvPr>
            <p:ph type="dt" sz="half" idx="10"/>
          </p:nvPr>
        </p:nvSpPr>
        <p:spPr/>
        <p:txBody>
          <a:bodyPr/>
          <a:lstStyle/>
          <a:p>
            <a:pPr>
              <a:defRPr/>
            </a:pPr>
            <a:fld id="{9F7865EB-8299-43A9-AD08-69874C6643EC}" type="datetime3">
              <a:rPr lang="en-US"/>
              <a:pPr>
                <a:defRPr/>
              </a:pPr>
              <a:t>18 March 2014</a:t>
            </a:fld>
            <a:endParaRPr lang="en-US" dirty="0"/>
          </a:p>
        </p:txBody>
      </p:sp>
      <p:sp>
        <p:nvSpPr>
          <p:cNvPr id="4" name="Footer Placeholder 4"/>
          <p:cNvSpPr>
            <a:spLocks noGrp="1"/>
          </p:cNvSpPr>
          <p:nvPr>
            <p:ph type="ftr" sz="quarter" idx="11"/>
          </p:nvPr>
        </p:nvSpPr>
        <p:spPr/>
        <p:txBody>
          <a:bodyPr/>
          <a:lstStyle/>
          <a:p>
            <a:pPr>
              <a:defRPr/>
            </a:pPr>
            <a:r>
              <a:rPr lang="en-US" dirty="0"/>
              <a:t>Fair Housing Act Presentation</a:t>
            </a:r>
          </a:p>
        </p:txBody>
      </p:sp>
      <p:sp>
        <p:nvSpPr>
          <p:cNvPr id="5" name="Slide Number Placeholder 5"/>
          <p:cNvSpPr>
            <a:spLocks noGrp="1"/>
          </p:cNvSpPr>
          <p:nvPr>
            <p:ph type="sldNum" sz="quarter" idx="12"/>
          </p:nvPr>
        </p:nvSpPr>
        <p:spPr/>
        <p:txBody>
          <a:bodyPr/>
          <a:lstStyle/>
          <a:p>
            <a:pPr>
              <a:defRPr/>
            </a:pPr>
            <a:fld id="{02AEEEC2-0DA3-427D-956D-7795E76BDE64}" type="slidenum">
              <a:rPr lang="en-US"/>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fld id="{47B99CE7-C740-4B9E-B131-F348F6EC043B}" type="datetime3">
              <a:rPr lang="en-US"/>
              <a:pPr>
                <a:defRPr/>
              </a:pPr>
              <a:t>18 March 2014</a:t>
            </a:fld>
            <a:endParaRPr lang="en-US" dirty="0"/>
          </a:p>
        </p:txBody>
      </p:sp>
      <p:sp>
        <p:nvSpPr>
          <p:cNvPr id="6" name="Footer Placeholder 5"/>
          <p:cNvSpPr>
            <a:spLocks noGrp="1"/>
          </p:cNvSpPr>
          <p:nvPr>
            <p:ph type="ftr" sz="quarter" idx="11"/>
          </p:nvPr>
        </p:nvSpPr>
        <p:spPr/>
        <p:txBody>
          <a:bodyPr/>
          <a:lstStyle/>
          <a:p>
            <a:pPr>
              <a:defRPr/>
            </a:pPr>
            <a:r>
              <a:rPr lang="en-US" dirty="0"/>
              <a:t>Fair Housing Act Presentation</a:t>
            </a:r>
          </a:p>
        </p:txBody>
      </p:sp>
      <p:sp>
        <p:nvSpPr>
          <p:cNvPr id="7" name="Slide Number Placeholder 6"/>
          <p:cNvSpPr>
            <a:spLocks noGrp="1"/>
          </p:cNvSpPr>
          <p:nvPr>
            <p:ph type="sldNum" sz="quarter" idx="12"/>
          </p:nvPr>
        </p:nvSpPr>
        <p:spPr/>
        <p:txBody>
          <a:bodyPr/>
          <a:lstStyle/>
          <a:p>
            <a:pPr>
              <a:defRPr/>
            </a:pPr>
            <a:fld id="{08FCD0EB-CC43-4A03-A264-6C223757C140}" type="slidenum">
              <a:rPr lang="en-US"/>
              <a:pPr>
                <a:defRPr/>
              </a:pPr>
              <a:t>11</a:t>
            </a:fld>
            <a:endParaRPr lang="en-US" dirty="0"/>
          </a:p>
        </p:txBody>
      </p:sp>
      <p:sp>
        <p:nvSpPr>
          <p:cNvPr id="13314" name="Rectangle 2"/>
          <p:cNvSpPr>
            <a:spLocks noGrp="1" noChangeArrowheads="1"/>
          </p:cNvSpPr>
          <p:nvPr>
            <p:ph type="title"/>
          </p:nvPr>
        </p:nvSpPr>
        <p:spPr/>
        <p:txBody>
          <a:bodyPr/>
          <a:lstStyle/>
          <a:p>
            <a:pPr eaLnBrk="1" hangingPunct="1">
              <a:defRPr/>
            </a:pPr>
            <a:r>
              <a:rPr lang="en-US" sz="2800" dirty="0" smtClean="0">
                <a:solidFill>
                  <a:schemeClr val="bg2">
                    <a:lumMod val="60000"/>
                    <a:lumOff val="40000"/>
                  </a:schemeClr>
                </a:solidFill>
              </a:rPr>
              <a:t>First,</a:t>
            </a:r>
            <a:r>
              <a:rPr lang="en-US" sz="2800" dirty="0" smtClean="0"/>
              <a:t> t</a:t>
            </a:r>
            <a:r>
              <a:rPr lang="en-US" sz="2800" dirty="0" smtClean="0"/>
              <a:t>he </a:t>
            </a:r>
            <a:r>
              <a:rPr lang="en-US" sz="2800" dirty="0" smtClean="0"/>
              <a:t>Fair Housing Act Prohibits Discrimination in the Sale and Rental of Housing Based </a:t>
            </a:r>
            <a:r>
              <a:rPr lang="en-US" sz="2800" dirty="0" smtClean="0"/>
              <a:t>on </a:t>
            </a:r>
            <a:r>
              <a:rPr lang="en-US" sz="2800" dirty="0" smtClean="0"/>
              <a:t>a </a:t>
            </a:r>
            <a:r>
              <a:rPr lang="en-US" sz="2800" dirty="0" smtClean="0"/>
              <a:t>Person’s Protected Class:</a:t>
            </a:r>
            <a:endParaRPr lang="en-US" sz="2800" dirty="0" smtClean="0"/>
          </a:p>
        </p:txBody>
      </p:sp>
      <p:sp>
        <p:nvSpPr>
          <p:cNvPr id="13315" name="Rectangle 3"/>
          <p:cNvSpPr>
            <a:spLocks noGrp="1" noChangeArrowheads="1"/>
          </p:cNvSpPr>
          <p:nvPr>
            <p:ph type="body" sz="half" idx="2"/>
          </p:nvPr>
        </p:nvSpPr>
        <p:spPr>
          <a:xfrm>
            <a:off x="1331913" y="1844674"/>
            <a:ext cx="3527425" cy="4479925"/>
          </a:xfrm>
        </p:spPr>
        <p:txBody>
          <a:bodyPr/>
          <a:lstStyle/>
          <a:p>
            <a:pPr eaLnBrk="1" hangingPunct="1">
              <a:defRPr/>
            </a:pPr>
            <a:r>
              <a:rPr lang="en-US" sz="2000" dirty="0" smtClean="0"/>
              <a:t>Race</a:t>
            </a:r>
          </a:p>
          <a:p>
            <a:pPr eaLnBrk="1" hangingPunct="1">
              <a:defRPr/>
            </a:pPr>
            <a:r>
              <a:rPr lang="en-US" sz="2000" dirty="0" smtClean="0"/>
              <a:t>Color</a:t>
            </a:r>
          </a:p>
          <a:p>
            <a:pPr eaLnBrk="1" hangingPunct="1">
              <a:defRPr/>
            </a:pPr>
            <a:r>
              <a:rPr lang="en-US" sz="2000" dirty="0" smtClean="0"/>
              <a:t>Sex</a:t>
            </a:r>
          </a:p>
          <a:p>
            <a:pPr eaLnBrk="1" hangingPunct="1">
              <a:defRPr/>
            </a:pPr>
            <a:r>
              <a:rPr lang="en-US" sz="2000" dirty="0" smtClean="0"/>
              <a:t>Religion</a:t>
            </a:r>
          </a:p>
          <a:p>
            <a:pPr eaLnBrk="1" hangingPunct="1">
              <a:defRPr/>
            </a:pPr>
            <a:r>
              <a:rPr lang="en-US" sz="2000" dirty="0" smtClean="0"/>
              <a:t>National Origin</a:t>
            </a:r>
          </a:p>
          <a:p>
            <a:pPr eaLnBrk="1" hangingPunct="1">
              <a:defRPr/>
            </a:pPr>
            <a:r>
              <a:rPr lang="en-US" sz="2000" dirty="0" smtClean="0"/>
              <a:t>Disability</a:t>
            </a:r>
          </a:p>
          <a:p>
            <a:pPr eaLnBrk="1" hangingPunct="1">
              <a:defRPr/>
            </a:pPr>
            <a:r>
              <a:rPr lang="en-US" sz="2000" dirty="0" smtClean="0"/>
              <a:t>Familial Status (presence of children under 18 yrs. old) </a:t>
            </a:r>
          </a:p>
          <a:p>
            <a:pPr eaLnBrk="1" hangingPunct="1">
              <a:defRPr/>
            </a:pPr>
            <a:r>
              <a:rPr lang="en-US" sz="2000" dirty="0" smtClean="0"/>
              <a:t>Sexual Orientation/Gender Identity in HUD-Funded </a:t>
            </a:r>
            <a:r>
              <a:rPr lang="en-US" sz="2000" dirty="0" smtClean="0"/>
              <a:t>Housing  </a:t>
            </a:r>
            <a:endParaRPr lang="en-US" sz="2000" dirty="0" smtClean="0"/>
          </a:p>
          <a:p>
            <a:pPr eaLnBrk="1" hangingPunct="1">
              <a:buNone/>
              <a:defRPr/>
            </a:pPr>
            <a:r>
              <a:rPr lang="en-US" sz="1400" dirty="0" smtClean="0"/>
              <a:t>	http://portal.hud.gov/hudportal/documents/huddoc?id=LGBTPR.PDF</a:t>
            </a:r>
          </a:p>
        </p:txBody>
      </p:sp>
      <p:pic>
        <p:nvPicPr>
          <p:cNvPr id="6151" name="Picture 4" descr="Image 03"/>
          <p:cNvPicPr>
            <a:picLocks noChangeAspect="1" noChangeArrowheads="1"/>
          </p:cNvPicPr>
          <p:nvPr/>
        </p:nvPicPr>
        <p:blipFill>
          <a:blip r:embed="rId3" cstate="print"/>
          <a:srcRect/>
          <a:stretch>
            <a:fillRect/>
          </a:stretch>
        </p:blipFill>
        <p:spPr bwMode="auto">
          <a:xfrm>
            <a:off x="5003800" y="1844675"/>
            <a:ext cx="3390900" cy="4114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CFD8C87A-4ECB-4D09-9B34-57DEF832F455}" type="datetime3">
              <a:rPr lang="en-US"/>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a:t>Fair Housing Act Presentation</a:t>
            </a:r>
          </a:p>
        </p:txBody>
      </p:sp>
      <p:sp>
        <p:nvSpPr>
          <p:cNvPr id="6" name="Slide Number Placeholder 5"/>
          <p:cNvSpPr>
            <a:spLocks noGrp="1"/>
          </p:cNvSpPr>
          <p:nvPr>
            <p:ph type="sldNum" sz="quarter" idx="12"/>
          </p:nvPr>
        </p:nvSpPr>
        <p:spPr/>
        <p:txBody>
          <a:bodyPr/>
          <a:lstStyle/>
          <a:p>
            <a:pPr>
              <a:defRPr/>
            </a:pPr>
            <a:fld id="{A2B3CAEC-DB4A-4F65-B4B6-8EAFD3B16EF7}" type="slidenum">
              <a:rPr lang="en-US"/>
              <a:pPr>
                <a:defRPr/>
              </a:pPr>
              <a:t>12</a:t>
            </a:fld>
            <a:endParaRPr lang="en-US" dirty="0"/>
          </a:p>
        </p:txBody>
      </p:sp>
      <p:sp>
        <p:nvSpPr>
          <p:cNvPr id="21506" name="Rectangle 2"/>
          <p:cNvSpPr>
            <a:spLocks noGrp="1" noChangeArrowheads="1"/>
          </p:cNvSpPr>
          <p:nvPr>
            <p:ph type="title"/>
          </p:nvPr>
        </p:nvSpPr>
        <p:spPr/>
        <p:txBody>
          <a:bodyPr/>
          <a:lstStyle/>
          <a:p>
            <a:pPr eaLnBrk="1" hangingPunct="1">
              <a:defRPr/>
            </a:pPr>
            <a:r>
              <a:rPr lang="en-US" dirty="0" smtClean="0">
                <a:solidFill>
                  <a:schemeClr val="bg2">
                    <a:lumMod val="60000"/>
                    <a:lumOff val="40000"/>
                  </a:schemeClr>
                </a:solidFill>
              </a:rPr>
              <a:t>Second, Part A:</a:t>
            </a:r>
            <a:br>
              <a:rPr lang="en-US" dirty="0" smtClean="0">
                <a:solidFill>
                  <a:schemeClr val="bg2">
                    <a:lumMod val="60000"/>
                    <a:lumOff val="40000"/>
                  </a:schemeClr>
                </a:solidFill>
              </a:rPr>
            </a:br>
            <a:r>
              <a:rPr lang="en-US" dirty="0" smtClean="0"/>
              <a:t>What </a:t>
            </a:r>
            <a:r>
              <a:rPr lang="en-US" dirty="0" smtClean="0"/>
              <a:t>is Housing?</a:t>
            </a:r>
          </a:p>
        </p:txBody>
      </p:sp>
      <p:sp>
        <p:nvSpPr>
          <p:cNvPr id="21507" name="Rectangle 3"/>
          <p:cNvSpPr>
            <a:spLocks noGrp="1" noChangeArrowheads="1"/>
          </p:cNvSpPr>
          <p:nvPr>
            <p:ph type="body" idx="1"/>
          </p:nvPr>
        </p:nvSpPr>
        <p:spPr/>
        <p:txBody>
          <a:bodyPr/>
          <a:lstStyle/>
          <a:p>
            <a:pPr eaLnBrk="1" hangingPunct="1">
              <a:buFont typeface="Wingdings" pitchFamily="2" charset="2"/>
              <a:buNone/>
              <a:defRPr/>
            </a:pPr>
            <a:r>
              <a:rPr lang="en-US" dirty="0" smtClean="0"/>
              <a:t>A “dwelling” …</a:t>
            </a:r>
          </a:p>
          <a:p>
            <a:pPr eaLnBrk="1" hangingPunct="1">
              <a:buFont typeface="Wingdings" pitchFamily="2" charset="2"/>
              <a:buNone/>
              <a:defRPr/>
            </a:pPr>
            <a:endParaRPr lang="en-US" dirty="0" smtClean="0"/>
          </a:p>
          <a:p>
            <a:pPr eaLnBrk="1" hangingPunct="1">
              <a:defRPr/>
            </a:pPr>
            <a:r>
              <a:rPr lang="en-US" dirty="0" smtClean="0"/>
              <a:t>Any building, structure, or portion of a building that is occupied or intended to be occupied</a:t>
            </a:r>
          </a:p>
          <a:p>
            <a:pPr eaLnBrk="1" hangingPunct="1">
              <a:defRPr/>
            </a:pPr>
            <a:r>
              <a:rPr lang="en-US" dirty="0" smtClean="0"/>
              <a:t>Any of the above where a person intends to return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quarter" idx="10"/>
          </p:nvPr>
        </p:nvSpPr>
        <p:spPr/>
        <p:txBody>
          <a:bodyPr/>
          <a:lstStyle/>
          <a:p>
            <a:pPr>
              <a:defRPr/>
            </a:pPr>
            <a:fld id="{C4E46BA6-E01F-4C4D-B520-E2341354F03F}" type="datetime3">
              <a:rPr lang="en-US"/>
              <a:pPr>
                <a:defRPr/>
              </a:pPr>
              <a:t>18 March 2014</a:t>
            </a:fld>
            <a:endParaRPr lang="en-US" dirty="0"/>
          </a:p>
        </p:txBody>
      </p:sp>
      <p:sp>
        <p:nvSpPr>
          <p:cNvPr id="7" name="Footer Placeholder 5"/>
          <p:cNvSpPr>
            <a:spLocks noGrp="1"/>
          </p:cNvSpPr>
          <p:nvPr>
            <p:ph type="ftr" sz="quarter" idx="11"/>
          </p:nvPr>
        </p:nvSpPr>
        <p:spPr/>
        <p:txBody>
          <a:bodyPr/>
          <a:lstStyle/>
          <a:p>
            <a:pPr>
              <a:defRPr/>
            </a:pPr>
            <a:r>
              <a:rPr lang="en-US" dirty="0"/>
              <a:t>Fair Housing Act Presentation</a:t>
            </a:r>
          </a:p>
        </p:txBody>
      </p:sp>
      <p:sp>
        <p:nvSpPr>
          <p:cNvPr id="8" name="Slide Number Placeholder 6"/>
          <p:cNvSpPr>
            <a:spLocks noGrp="1"/>
          </p:cNvSpPr>
          <p:nvPr>
            <p:ph type="sldNum" sz="quarter" idx="12"/>
          </p:nvPr>
        </p:nvSpPr>
        <p:spPr/>
        <p:txBody>
          <a:bodyPr/>
          <a:lstStyle/>
          <a:p>
            <a:pPr>
              <a:defRPr/>
            </a:pPr>
            <a:fld id="{D77DC337-9F2F-42F7-9F21-E1A8CF84A825}" type="slidenum">
              <a:rPr lang="en-US"/>
              <a:pPr>
                <a:defRPr/>
              </a:pPr>
              <a:t>13</a:t>
            </a:fld>
            <a:endParaRPr lang="en-US" dirty="0"/>
          </a:p>
        </p:txBody>
      </p:sp>
      <p:sp>
        <p:nvSpPr>
          <p:cNvPr id="23554" name="Rectangle 2"/>
          <p:cNvSpPr>
            <a:spLocks noGrp="1" noChangeArrowheads="1"/>
          </p:cNvSpPr>
          <p:nvPr>
            <p:ph type="title"/>
          </p:nvPr>
        </p:nvSpPr>
        <p:spPr/>
        <p:txBody>
          <a:bodyPr/>
          <a:lstStyle/>
          <a:p>
            <a:pPr eaLnBrk="1" hangingPunct="1">
              <a:defRPr/>
            </a:pPr>
            <a:r>
              <a:rPr lang="en-US" dirty="0" smtClean="0"/>
              <a:t> Housing Covered under the </a:t>
            </a:r>
            <a:br>
              <a:rPr lang="en-US" dirty="0" smtClean="0"/>
            </a:br>
            <a:r>
              <a:rPr lang="en-US" dirty="0" smtClean="0"/>
              <a:t>Fair Housing Act</a:t>
            </a:r>
            <a:br>
              <a:rPr lang="en-US" dirty="0" smtClean="0"/>
            </a:br>
            <a:r>
              <a:rPr lang="en-US" dirty="0" smtClean="0"/>
              <a:t> </a:t>
            </a:r>
            <a:r>
              <a:rPr lang="en-US" sz="3200" dirty="0" smtClean="0"/>
              <a:t>includes but is not limited to:</a:t>
            </a:r>
          </a:p>
        </p:txBody>
      </p:sp>
      <p:sp>
        <p:nvSpPr>
          <p:cNvPr id="23555" name="Rectangle 3"/>
          <p:cNvSpPr>
            <a:spLocks noGrp="1" noChangeArrowheads="1"/>
          </p:cNvSpPr>
          <p:nvPr>
            <p:ph type="body" idx="2"/>
          </p:nvPr>
        </p:nvSpPr>
        <p:spPr>
          <a:xfrm>
            <a:off x="250825" y="2133600"/>
            <a:ext cx="4176713" cy="4032250"/>
          </a:xfrm>
        </p:spPr>
        <p:txBody>
          <a:bodyPr/>
          <a:lstStyle/>
          <a:p>
            <a:pPr eaLnBrk="1" hangingPunct="1">
              <a:defRPr/>
            </a:pPr>
            <a:r>
              <a:rPr lang="en-US" sz="2800" dirty="0" smtClean="0"/>
              <a:t>Condominiums</a:t>
            </a:r>
          </a:p>
          <a:p>
            <a:pPr eaLnBrk="1" hangingPunct="1">
              <a:defRPr/>
            </a:pPr>
            <a:r>
              <a:rPr lang="en-US" sz="2800" dirty="0" smtClean="0"/>
              <a:t>Duplexes</a:t>
            </a:r>
          </a:p>
          <a:p>
            <a:pPr eaLnBrk="1" hangingPunct="1">
              <a:defRPr/>
            </a:pPr>
            <a:r>
              <a:rPr lang="en-US" sz="2800" dirty="0" smtClean="0"/>
              <a:t>Multi-unit dwellings (apartments) with 4 or more units</a:t>
            </a:r>
          </a:p>
          <a:p>
            <a:pPr eaLnBrk="1" hangingPunct="1">
              <a:defRPr/>
            </a:pPr>
            <a:r>
              <a:rPr lang="en-US" sz="2800" dirty="0" smtClean="0"/>
              <a:t>Manufactured homes</a:t>
            </a:r>
          </a:p>
          <a:p>
            <a:pPr eaLnBrk="1" hangingPunct="1">
              <a:buNone/>
              <a:defRPr/>
            </a:pPr>
            <a:endParaRPr lang="en-US" sz="2800" dirty="0" smtClean="0"/>
          </a:p>
        </p:txBody>
      </p:sp>
      <p:sp>
        <p:nvSpPr>
          <p:cNvPr id="23556" name="Rectangle 4"/>
          <p:cNvSpPr>
            <a:spLocks noChangeArrowheads="1"/>
          </p:cNvSpPr>
          <p:nvPr/>
        </p:nvSpPr>
        <p:spPr bwMode="auto">
          <a:xfrm>
            <a:off x="4787900" y="2205038"/>
            <a:ext cx="3887788" cy="381635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65000"/>
              <a:buFont typeface="Wingdings" pitchFamily="2" charset="2"/>
              <a:buChar char="n"/>
              <a:defRPr/>
            </a:pPr>
            <a:r>
              <a:rPr lang="en-US" sz="2800" dirty="0">
                <a:effectLst>
                  <a:outerShdw blurRad="38100" dist="38100" dir="2700000" algn="tl">
                    <a:srgbClr val="000000">
                      <a:alpha val="43137"/>
                    </a:srgbClr>
                  </a:outerShdw>
                </a:effectLst>
              </a:rPr>
              <a:t>Private </a:t>
            </a:r>
            <a:r>
              <a:rPr lang="en-US" sz="2800" dirty="0" smtClean="0">
                <a:effectLst>
                  <a:outerShdw blurRad="38100" dist="38100" dir="2700000" algn="tl">
                    <a:srgbClr val="000000">
                      <a:alpha val="43137"/>
                    </a:srgbClr>
                  </a:outerShdw>
                </a:effectLst>
              </a:rPr>
              <a:t>homes</a:t>
            </a:r>
          </a:p>
          <a:p>
            <a:pPr marL="342900" indent="-342900" eaLnBrk="1" hangingPunct="1">
              <a:spcBef>
                <a:spcPct val="20000"/>
              </a:spcBef>
              <a:buClr>
                <a:schemeClr val="hlink"/>
              </a:buClr>
              <a:buSzPct val="65000"/>
              <a:buFont typeface="Wingdings" pitchFamily="2" charset="2"/>
              <a:buChar char="n"/>
              <a:defRPr/>
            </a:pPr>
            <a:r>
              <a:rPr lang="en-US" sz="2800" dirty="0" smtClean="0">
                <a:effectLst>
                  <a:outerShdw blurRad="38100" dist="38100" dir="2700000" algn="tl">
                    <a:srgbClr val="000000"/>
                  </a:outerShdw>
                </a:effectLst>
              </a:rPr>
              <a:t>Vacant </a:t>
            </a:r>
            <a:r>
              <a:rPr lang="en-US" sz="2800" dirty="0">
                <a:effectLst>
                  <a:outerShdw blurRad="38100" dist="38100" dir="2700000" algn="tl">
                    <a:srgbClr val="000000"/>
                  </a:outerShdw>
                </a:effectLst>
              </a:rPr>
              <a:t>land</a:t>
            </a:r>
          </a:p>
          <a:p>
            <a:pPr marL="342900" indent="-342900" eaLnBrk="1" hangingPunct="1">
              <a:spcBef>
                <a:spcPct val="20000"/>
              </a:spcBef>
              <a:buClr>
                <a:schemeClr val="hlink"/>
              </a:buClr>
              <a:buSzPct val="65000"/>
              <a:buFont typeface="Wingdings" pitchFamily="2" charset="2"/>
              <a:buChar char="n"/>
              <a:defRPr/>
            </a:pPr>
            <a:r>
              <a:rPr lang="en-US" sz="2800" dirty="0">
                <a:effectLst>
                  <a:outerShdw blurRad="38100" dist="38100" dir="2700000" algn="tl">
                    <a:srgbClr val="000000"/>
                  </a:outerShdw>
                </a:effectLst>
              </a:rPr>
              <a:t>Homeless shelters</a:t>
            </a:r>
          </a:p>
          <a:p>
            <a:pPr marL="342900" indent="-342900" eaLnBrk="1" hangingPunct="1">
              <a:spcBef>
                <a:spcPct val="20000"/>
              </a:spcBef>
              <a:buClr>
                <a:schemeClr val="hlink"/>
              </a:buClr>
              <a:buSzPct val="65000"/>
              <a:buFont typeface="Wingdings" pitchFamily="2" charset="2"/>
              <a:buChar char="n"/>
              <a:defRPr/>
            </a:pPr>
            <a:r>
              <a:rPr lang="en-US" sz="2800" dirty="0">
                <a:effectLst>
                  <a:outerShdw blurRad="38100" dist="38100" dir="2700000" algn="tl">
                    <a:srgbClr val="000000"/>
                  </a:outerShdw>
                </a:effectLst>
              </a:rPr>
              <a:t>Shelters for victims of domestic </a:t>
            </a:r>
            <a:r>
              <a:rPr lang="en-US" sz="2800" dirty="0" smtClean="0">
                <a:effectLst>
                  <a:outerShdw blurRad="38100" dist="38100" dir="2700000" algn="tl">
                    <a:srgbClr val="000000"/>
                  </a:outerShdw>
                </a:effectLst>
              </a:rPr>
              <a:t>violence</a:t>
            </a:r>
            <a:endParaRPr lang="en-US" sz="2800" dirty="0">
              <a:effectLst>
                <a:outerShdw blurRad="38100" dist="38100" dir="2700000" algn="tl">
                  <a:srgbClr val="000000"/>
                </a:outerShdw>
              </a:effectLst>
            </a:endParaRPr>
          </a:p>
        </p:txBody>
      </p:sp>
      <p:sp>
        <p:nvSpPr>
          <p:cNvPr id="11272" name="Text Box 5"/>
          <p:cNvSpPr txBox="1">
            <a:spLocks noChangeArrowheads="1"/>
          </p:cNvSpPr>
          <p:nvPr/>
        </p:nvSpPr>
        <p:spPr bwMode="auto">
          <a:xfrm>
            <a:off x="323850" y="1844675"/>
            <a:ext cx="4392613" cy="366713"/>
          </a:xfrm>
          <a:prstGeom prst="rect">
            <a:avLst/>
          </a:prstGeom>
          <a:noFill/>
          <a:ln w="9525">
            <a:noFill/>
            <a:miter lim="800000"/>
            <a:headEnd/>
            <a:tailEnd/>
          </a:ln>
        </p:spPr>
        <p:txBody>
          <a:bodyPr>
            <a:spAutoFit/>
          </a:bodyPr>
          <a:lstStyle/>
          <a:p>
            <a:pPr>
              <a:spcBef>
                <a:spcPct val="50000"/>
              </a:spcBef>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fld id="{147D2661-7E0F-4B1B-843B-49CF0B2FD068}" type="datetime3">
              <a:rPr lang="en-US"/>
              <a:pPr>
                <a:defRPr/>
              </a:pPr>
              <a:t>18 March 2014</a:t>
            </a:fld>
            <a:endParaRPr lang="en-US" dirty="0"/>
          </a:p>
        </p:txBody>
      </p:sp>
      <p:sp>
        <p:nvSpPr>
          <p:cNvPr id="6" name="Footer Placeholder 5"/>
          <p:cNvSpPr>
            <a:spLocks noGrp="1"/>
          </p:cNvSpPr>
          <p:nvPr>
            <p:ph type="ftr" sz="quarter" idx="11"/>
          </p:nvPr>
        </p:nvSpPr>
        <p:spPr/>
        <p:txBody>
          <a:bodyPr/>
          <a:lstStyle/>
          <a:p>
            <a:pPr>
              <a:defRPr/>
            </a:pPr>
            <a:r>
              <a:rPr lang="en-US" dirty="0"/>
              <a:t>Fair Housing Act Presentation</a:t>
            </a:r>
          </a:p>
        </p:txBody>
      </p:sp>
      <p:sp>
        <p:nvSpPr>
          <p:cNvPr id="7" name="Slide Number Placeholder 6"/>
          <p:cNvSpPr>
            <a:spLocks noGrp="1"/>
          </p:cNvSpPr>
          <p:nvPr>
            <p:ph type="sldNum" sz="quarter" idx="12"/>
          </p:nvPr>
        </p:nvSpPr>
        <p:spPr/>
        <p:txBody>
          <a:bodyPr/>
          <a:lstStyle/>
          <a:p>
            <a:pPr>
              <a:defRPr/>
            </a:pPr>
            <a:fld id="{958C51CC-0211-45B3-BBC4-B43BE78C022B}" type="slidenum">
              <a:rPr lang="en-US"/>
              <a:pPr>
                <a:defRPr/>
              </a:pPr>
              <a:t>14</a:t>
            </a:fld>
            <a:endParaRPr lang="en-US" dirty="0"/>
          </a:p>
        </p:txBody>
      </p:sp>
      <p:sp>
        <p:nvSpPr>
          <p:cNvPr id="25602" name="Rectangle 2"/>
          <p:cNvSpPr>
            <a:spLocks noGrp="1" noChangeArrowheads="1"/>
          </p:cNvSpPr>
          <p:nvPr>
            <p:ph type="title"/>
          </p:nvPr>
        </p:nvSpPr>
        <p:spPr/>
        <p:txBody>
          <a:bodyPr/>
          <a:lstStyle/>
          <a:p>
            <a:pPr eaLnBrk="1" hangingPunct="1">
              <a:defRPr/>
            </a:pPr>
            <a:r>
              <a:rPr lang="en-US" dirty="0" smtClean="0"/>
              <a:t>More Types of Housing Covered by the Fair Housing Act</a:t>
            </a:r>
          </a:p>
        </p:txBody>
      </p:sp>
      <p:sp>
        <p:nvSpPr>
          <p:cNvPr id="25603" name="Rectangle 3"/>
          <p:cNvSpPr>
            <a:spLocks noGrp="1" noChangeArrowheads="1"/>
          </p:cNvSpPr>
          <p:nvPr>
            <p:ph type="body" sz="half" idx="2"/>
          </p:nvPr>
        </p:nvSpPr>
        <p:spPr>
          <a:xfrm>
            <a:off x="4643438" y="2205038"/>
            <a:ext cx="4033837" cy="4114800"/>
          </a:xfrm>
        </p:spPr>
        <p:txBody>
          <a:bodyPr/>
          <a:lstStyle/>
          <a:p>
            <a:pPr eaLnBrk="1" hangingPunct="1">
              <a:defRPr/>
            </a:pPr>
            <a:r>
              <a:rPr lang="en-US" sz="2800" dirty="0" smtClean="0"/>
              <a:t>Group homes for the recovery of drug addicts and alcoholics</a:t>
            </a:r>
          </a:p>
          <a:p>
            <a:pPr eaLnBrk="1" hangingPunct="1">
              <a:defRPr/>
            </a:pPr>
            <a:r>
              <a:rPr lang="en-US" sz="2800" dirty="0" smtClean="0"/>
              <a:t>Seasonal bungalows</a:t>
            </a:r>
          </a:p>
          <a:p>
            <a:pPr eaLnBrk="1" hangingPunct="1">
              <a:defRPr/>
            </a:pPr>
            <a:r>
              <a:rPr lang="en-US" sz="2800" dirty="0" smtClean="0"/>
              <a:t>Hospices</a:t>
            </a:r>
          </a:p>
          <a:p>
            <a:pPr eaLnBrk="1" hangingPunct="1">
              <a:defRPr/>
            </a:pPr>
            <a:r>
              <a:rPr lang="en-US" sz="2800" dirty="0" smtClean="0"/>
              <a:t>Nursing Homes</a:t>
            </a:r>
          </a:p>
          <a:p>
            <a:pPr eaLnBrk="1" hangingPunct="1">
              <a:defRPr/>
            </a:pPr>
            <a:r>
              <a:rPr lang="en-US" sz="2800" dirty="0" smtClean="0"/>
              <a:t>Assisted Living</a:t>
            </a:r>
          </a:p>
        </p:txBody>
      </p:sp>
      <p:pic>
        <p:nvPicPr>
          <p:cNvPr id="12295" name="Picture 4" descr="Image 13"/>
          <p:cNvPicPr>
            <a:picLocks noGrp="1" noChangeAspect="1" noChangeArrowheads="1"/>
          </p:cNvPicPr>
          <p:nvPr>
            <p:ph type="clipArt" sz="half" idx="1"/>
          </p:nvPr>
        </p:nvPicPr>
        <p:blipFill>
          <a:blip r:embed="rId3" cstate="print"/>
          <a:srcRect/>
          <a:stretch>
            <a:fillRect/>
          </a:stretch>
        </p:blipFill>
        <p:spPr>
          <a:xfrm>
            <a:off x="457200" y="2727325"/>
            <a:ext cx="4033838" cy="262096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fld id="{1E8E2260-75D6-4A44-8811-682D214BE071}" type="datetime3">
              <a:rPr lang="en-US"/>
              <a:pPr>
                <a:defRPr/>
              </a:pPr>
              <a:t>18 March 2014</a:t>
            </a:fld>
            <a:endParaRPr lang="en-US" dirty="0"/>
          </a:p>
        </p:txBody>
      </p:sp>
      <p:sp>
        <p:nvSpPr>
          <p:cNvPr id="6" name="Footer Placeholder 5"/>
          <p:cNvSpPr>
            <a:spLocks noGrp="1"/>
          </p:cNvSpPr>
          <p:nvPr>
            <p:ph type="ftr" sz="quarter" idx="11"/>
          </p:nvPr>
        </p:nvSpPr>
        <p:spPr/>
        <p:txBody>
          <a:bodyPr/>
          <a:lstStyle/>
          <a:p>
            <a:pPr>
              <a:defRPr/>
            </a:pPr>
            <a:r>
              <a:rPr lang="en-US" dirty="0"/>
              <a:t>Fair Housing Act Presentation</a:t>
            </a:r>
          </a:p>
        </p:txBody>
      </p:sp>
      <p:sp>
        <p:nvSpPr>
          <p:cNvPr id="7" name="Slide Number Placeholder 6"/>
          <p:cNvSpPr>
            <a:spLocks noGrp="1"/>
          </p:cNvSpPr>
          <p:nvPr>
            <p:ph type="sldNum" sz="quarter" idx="12"/>
          </p:nvPr>
        </p:nvSpPr>
        <p:spPr/>
        <p:txBody>
          <a:bodyPr/>
          <a:lstStyle/>
          <a:p>
            <a:pPr>
              <a:defRPr/>
            </a:pPr>
            <a:fld id="{66874E37-BA8B-4FBE-B557-2F6D7BBF26BC}" type="slidenum">
              <a:rPr lang="en-US"/>
              <a:pPr>
                <a:defRPr/>
              </a:pPr>
              <a:t>15</a:t>
            </a:fld>
            <a:endParaRPr lang="en-US" dirty="0"/>
          </a:p>
        </p:txBody>
      </p:sp>
      <p:sp>
        <p:nvSpPr>
          <p:cNvPr id="19458" name="Rectangle 2"/>
          <p:cNvSpPr>
            <a:spLocks noGrp="1" noChangeArrowheads="1"/>
          </p:cNvSpPr>
          <p:nvPr>
            <p:ph type="title"/>
          </p:nvPr>
        </p:nvSpPr>
        <p:spPr>
          <a:xfrm>
            <a:off x="457200" y="152400"/>
            <a:ext cx="8229600" cy="1828800"/>
          </a:xfrm>
        </p:spPr>
        <p:txBody>
          <a:bodyPr/>
          <a:lstStyle/>
          <a:p>
            <a:pPr eaLnBrk="1" hangingPunct="1">
              <a:defRPr/>
            </a:pPr>
            <a:r>
              <a:rPr lang="en-US" sz="3400" dirty="0" smtClean="0">
                <a:solidFill>
                  <a:schemeClr val="bg2">
                    <a:lumMod val="60000"/>
                    <a:lumOff val="40000"/>
                  </a:schemeClr>
                </a:solidFill>
              </a:rPr>
              <a:t>Second, Part B,</a:t>
            </a:r>
            <a:r>
              <a:rPr lang="en-US" sz="3400" dirty="0" smtClean="0"/>
              <a:t/>
            </a:r>
            <a:br>
              <a:rPr lang="en-US" sz="3400" dirty="0" smtClean="0"/>
            </a:br>
            <a:r>
              <a:rPr lang="en-US" sz="3400" dirty="0" smtClean="0"/>
              <a:t>Fair </a:t>
            </a:r>
            <a:r>
              <a:rPr lang="en-US" sz="3400" dirty="0" smtClean="0"/>
              <a:t>Housing Act Applies </a:t>
            </a:r>
            <a:r>
              <a:rPr lang="en-US" sz="3400" dirty="0" smtClean="0"/>
              <a:t>to Many Different Housing Transactors:</a:t>
            </a:r>
            <a:endParaRPr lang="en-US" sz="3400" dirty="0" smtClean="0"/>
          </a:p>
        </p:txBody>
      </p:sp>
      <p:sp>
        <p:nvSpPr>
          <p:cNvPr id="19459" name="Rectangle 3"/>
          <p:cNvSpPr>
            <a:spLocks noGrp="1" noChangeArrowheads="1"/>
          </p:cNvSpPr>
          <p:nvPr>
            <p:ph type="body" sz="half" idx="1"/>
          </p:nvPr>
        </p:nvSpPr>
        <p:spPr>
          <a:xfrm>
            <a:off x="457200" y="1981200"/>
            <a:ext cx="4033838" cy="4114800"/>
          </a:xfrm>
        </p:spPr>
        <p:txBody>
          <a:bodyPr/>
          <a:lstStyle/>
          <a:p>
            <a:pPr eaLnBrk="1" hangingPunct="1">
              <a:defRPr/>
            </a:pPr>
            <a:r>
              <a:rPr lang="en-US" sz="2400" dirty="0" smtClean="0"/>
              <a:t>Advertising media</a:t>
            </a:r>
          </a:p>
          <a:p>
            <a:pPr eaLnBrk="1" hangingPunct="1">
              <a:defRPr/>
            </a:pPr>
            <a:r>
              <a:rPr lang="en-US" sz="2400" dirty="0" smtClean="0"/>
              <a:t>Residential landlords</a:t>
            </a:r>
          </a:p>
          <a:p>
            <a:pPr eaLnBrk="1" hangingPunct="1">
              <a:defRPr/>
            </a:pPr>
            <a:r>
              <a:rPr lang="en-US" sz="2400" dirty="0" smtClean="0"/>
              <a:t>Rental agents</a:t>
            </a:r>
          </a:p>
          <a:p>
            <a:pPr eaLnBrk="1" hangingPunct="1">
              <a:defRPr/>
            </a:pPr>
            <a:r>
              <a:rPr lang="en-US" sz="2400" dirty="0" smtClean="0"/>
              <a:t>Housing Agents/Managers</a:t>
            </a:r>
          </a:p>
          <a:p>
            <a:pPr eaLnBrk="1" hangingPunct="1">
              <a:defRPr/>
            </a:pPr>
            <a:r>
              <a:rPr lang="en-US" sz="2400" dirty="0" smtClean="0"/>
              <a:t>Real Estate Brokers and Salespersons</a:t>
            </a:r>
          </a:p>
          <a:p>
            <a:pPr eaLnBrk="1" hangingPunct="1">
              <a:defRPr/>
            </a:pPr>
            <a:r>
              <a:rPr lang="en-US" sz="2400" dirty="0" smtClean="0"/>
              <a:t>Homeowners</a:t>
            </a:r>
          </a:p>
          <a:p>
            <a:pPr eaLnBrk="1" hangingPunct="1">
              <a:defRPr/>
            </a:pPr>
            <a:r>
              <a:rPr lang="en-US" sz="2400" dirty="0" smtClean="0"/>
              <a:t>Homebuilders</a:t>
            </a:r>
          </a:p>
          <a:p>
            <a:pPr eaLnBrk="1" hangingPunct="1">
              <a:defRPr/>
            </a:pPr>
            <a:r>
              <a:rPr lang="en-US" sz="2400" dirty="0" smtClean="0"/>
              <a:t>Refugee Agencies</a:t>
            </a:r>
            <a:endParaRPr lang="en-US" sz="2400" dirty="0" smtClean="0"/>
          </a:p>
          <a:p>
            <a:pPr eaLnBrk="1" hangingPunct="1">
              <a:buFont typeface="Wingdings" pitchFamily="2" charset="2"/>
              <a:buNone/>
              <a:defRPr/>
            </a:pPr>
            <a:endParaRPr lang="en-US" sz="2400" dirty="0" smtClean="0"/>
          </a:p>
          <a:p>
            <a:pPr eaLnBrk="1" hangingPunct="1">
              <a:defRPr/>
            </a:pPr>
            <a:endParaRPr lang="en-US" sz="2400" dirty="0" smtClean="0"/>
          </a:p>
        </p:txBody>
      </p:sp>
      <p:sp>
        <p:nvSpPr>
          <p:cNvPr id="19460" name="Rectangle 4"/>
          <p:cNvSpPr>
            <a:spLocks noGrp="1" noChangeArrowheads="1"/>
          </p:cNvSpPr>
          <p:nvPr>
            <p:ph type="body" sz="half" idx="2"/>
          </p:nvPr>
        </p:nvSpPr>
        <p:spPr>
          <a:xfrm>
            <a:off x="4652963" y="1981200"/>
            <a:ext cx="4033837" cy="4114800"/>
          </a:xfrm>
        </p:spPr>
        <p:txBody>
          <a:bodyPr/>
          <a:lstStyle/>
          <a:p>
            <a:pPr eaLnBrk="1" hangingPunct="1">
              <a:defRPr/>
            </a:pPr>
            <a:r>
              <a:rPr lang="en-US" sz="2400" dirty="0" smtClean="0"/>
              <a:t>Banks, Savings and Loan Associations, Mortgage Lenders or other financial institutions</a:t>
            </a:r>
          </a:p>
          <a:p>
            <a:pPr eaLnBrk="1" hangingPunct="1">
              <a:defRPr/>
            </a:pPr>
            <a:r>
              <a:rPr lang="en-US" sz="2400" dirty="0" smtClean="0"/>
              <a:t>Developers and contractors</a:t>
            </a:r>
          </a:p>
          <a:p>
            <a:pPr eaLnBrk="1" hangingPunct="1">
              <a:defRPr/>
            </a:pPr>
            <a:r>
              <a:rPr lang="en-US" sz="2400" dirty="0" smtClean="0"/>
              <a:t>Landowners</a:t>
            </a:r>
          </a:p>
          <a:p>
            <a:pPr eaLnBrk="1" hangingPunct="1">
              <a:defRPr/>
            </a:pPr>
            <a:r>
              <a:rPr lang="en-US" sz="2400" dirty="0" smtClean="0"/>
              <a:t>Condominium developers or owners </a:t>
            </a:r>
          </a:p>
          <a:p>
            <a:pPr eaLnBrk="1" hangingPunct="1">
              <a:defRPr/>
            </a:pPr>
            <a:r>
              <a:rPr lang="en-US" sz="2400" dirty="0" smtClean="0"/>
              <a:t>Home </a:t>
            </a:r>
            <a:r>
              <a:rPr lang="en-US" sz="2400" dirty="0" smtClean="0"/>
              <a:t>Owner and Condo Owner Associations</a:t>
            </a:r>
            <a:endParaRPr lang="en-US" sz="2400" dirty="0" smtClean="0"/>
          </a:p>
          <a:p>
            <a:pPr eaLnBrk="1" hangingPunct="1">
              <a:defRPr/>
            </a:pPr>
            <a:endParaRPr lang="en-US"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solidFill>
                  <a:schemeClr val="bg2">
                    <a:lumMod val="60000"/>
                    <a:lumOff val="40000"/>
                  </a:schemeClr>
                </a:solidFill>
              </a:rPr>
              <a:t>Third, </a:t>
            </a:r>
            <a:r>
              <a:rPr lang="en-US" dirty="0" smtClean="0">
                <a:solidFill>
                  <a:schemeClr val="tx1"/>
                </a:solidFill>
              </a:rPr>
              <a:t>Statute of Limitations</a:t>
            </a:r>
            <a:endParaRPr lang="ne-NP" dirty="0">
              <a:solidFill>
                <a:schemeClr val="tx1"/>
              </a:solidFill>
            </a:endParaRPr>
          </a:p>
        </p:txBody>
      </p:sp>
      <p:sp>
        <p:nvSpPr>
          <p:cNvPr id="9" name="Content Placeholder 8"/>
          <p:cNvSpPr>
            <a:spLocks noGrp="1"/>
          </p:cNvSpPr>
          <p:nvPr>
            <p:ph idx="1"/>
          </p:nvPr>
        </p:nvSpPr>
        <p:spPr/>
        <p:txBody>
          <a:bodyPr/>
          <a:lstStyle/>
          <a:p>
            <a:r>
              <a:rPr lang="en-US" dirty="0" smtClean="0"/>
              <a:t>In general, the statute of limitations to file a FHA complaint with HUD is one year from the date of the discriminatory event.</a:t>
            </a:r>
          </a:p>
          <a:p>
            <a:r>
              <a:rPr lang="en-US" dirty="0" smtClean="0"/>
              <a:t>The statute of limitation to file a FHA complaint in court is two years from the date of the discriminatory event.</a:t>
            </a:r>
            <a:endParaRPr lang="ne-NP" dirty="0"/>
          </a:p>
        </p:txBody>
      </p:sp>
      <p:sp>
        <p:nvSpPr>
          <p:cNvPr id="5" name="Date Placeholder 4"/>
          <p:cNvSpPr>
            <a:spLocks noGrp="1"/>
          </p:cNvSpPr>
          <p:nvPr>
            <p:ph type="dt" sz="half" idx="10"/>
          </p:nvPr>
        </p:nvSpPr>
        <p:spPr/>
        <p:txBody>
          <a:bodyPr/>
          <a:lstStyle/>
          <a:p>
            <a:pPr>
              <a:defRPr/>
            </a:pPr>
            <a:fld id="{A03EFDFE-2DC3-45D1-B81F-C7D880DE4085}" type="datetime3">
              <a:rPr lang="en-US" smtClean="0"/>
              <a:pPr>
                <a:defRPr/>
              </a:pPr>
              <a:t>18 March 2014</a:t>
            </a:fld>
            <a:endParaRPr lang="en-US" dirty="0"/>
          </a:p>
        </p:txBody>
      </p:sp>
      <p:sp>
        <p:nvSpPr>
          <p:cNvPr id="6" name="Footer Placeholder 5"/>
          <p:cNvSpPr>
            <a:spLocks noGrp="1"/>
          </p:cNvSpPr>
          <p:nvPr>
            <p:ph type="ftr" sz="quarter" idx="11"/>
          </p:nvPr>
        </p:nvSpPr>
        <p:spPr/>
        <p:txBody>
          <a:bodyPr/>
          <a:lstStyle/>
          <a:p>
            <a:pPr>
              <a:defRPr/>
            </a:pPr>
            <a:r>
              <a:rPr lang="en-US" dirty="0" smtClean="0"/>
              <a:t>Fair Housing Act Presentation</a:t>
            </a:r>
            <a:endParaRPr lang="en-US" dirty="0"/>
          </a:p>
        </p:txBody>
      </p:sp>
      <p:sp>
        <p:nvSpPr>
          <p:cNvPr id="7" name="Slide Number Placeholder 6"/>
          <p:cNvSpPr>
            <a:spLocks noGrp="1"/>
          </p:cNvSpPr>
          <p:nvPr>
            <p:ph type="sldNum" sz="quarter" idx="12"/>
          </p:nvPr>
        </p:nvSpPr>
        <p:spPr/>
        <p:txBody>
          <a:bodyPr/>
          <a:lstStyle/>
          <a:p>
            <a:pPr>
              <a:defRPr/>
            </a:pPr>
            <a:fld id="{E7E54AE2-CB2C-4FE3-907C-B595D1C9AFD3}" type="slidenum">
              <a:rPr lang="en-US" smtClean="0"/>
              <a:pPr>
                <a:defRPr/>
              </a:pPr>
              <a:t>16</a:t>
            </a:fld>
            <a:endParaRPr lang="en-US" dirty="0"/>
          </a:p>
        </p:txBody>
      </p:sp>
    </p:spTree>
    <p:extLst>
      <p:ext uri="{BB962C8B-B14F-4D97-AF65-F5344CB8AC3E}">
        <p14:creationId xmlns:p14="http://schemas.microsoft.com/office/powerpoint/2010/main" val="3836707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52F8E53E-4941-46C7-AF45-208BA9F79F90}" type="datetime3">
              <a:rPr lang="en-US"/>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a:t>Fair Housing Act Presentation</a:t>
            </a:r>
          </a:p>
        </p:txBody>
      </p:sp>
      <p:sp>
        <p:nvSpPr>
          <p:cNvPr id="6" name="Slide Number Placeholder 5"/>
          <p:cNvSpPr>
            <a:spLocks noGrp="1"/>
          </p:cNvSpPr>
          <p:nvPr>
            <p:ph type="sldNum" sz="quarter" idx="12"/>
          </p:nvPr>
        </p:nvSpPr>
        <p:spPr/>
        <p:txBody>
          <a:bodyPr/>
          <a:lstStyle/>
          <a:p>
            <a:pPr>
              <a:defRPr/>
            </a:pPr>
            <a:fld id="{09093309-63DC-4474-946D-AC4588F64019}" type="slidenum">
              <a:rPr lang="en-US"/>
              <a:pPr>
                <a:defRPr/>
              </a:pPr>
              <a:t>17</a:t>
            </a:fld>
            <a:endParaRPr lang="en-US" dirty="0"/>
          </a:p>
        </p:txBody>
      </p:sp>
      <p:sp>
        <p:nvSpPr>
          <p:cNvPr id="27650" name="Rectangle 2"/>
          <p:cNvSpPr>
            <a:spLocks noGrp="1" noChangeArrowheads="1"/>
          </p:cNvSpPr>
          <p:nvPr>
            <p:ph type="title"/>
          </p:nvPr>
        </p:nvSpPr>
        <p:spPr>
          <a:xfrm>
            <a:off x="457200" y="152400"/>
            <a:ext cx="8229600" cy="1600200"/>
          </a:xfrm>
        </p:spPr>
        <p:txBody>
          <a:bodyPr/>
          <a:lstStyle/>
          <a:p>
            <a:pPr eaLnBrk="1" hangingPunct="1">
              <a:defRPr/>
            </a:pPr>
            <a:r>
              <a:rPr lang="en-US" dirty="0" smtClean="0"/>
              <a:t/>
            </a:r>
            <a:br>
              <a:rPr lang="en-US" dirty="0" smtClean="0"/>
            </a:br>
            <a:r>
              <a:rPr lang="en-US" dirty="0" smtClean="0">
                <a:solidFill>
                  <a:schemeClr val="bg2">
                    <a:lumMod val="60000"/>
                    <a:lumOff val="40000"/>
                  </a:schemeClr>
                </a:solidFill>
              </a:rPr>
              <a:t>Four, </a:t>
            </a:r>
            <a:r>
              <a:rPr lang="en-US" dirty="0" smtClean="0"/>
              <a:t>Discriminatory Act--</a:t>
            </a:r>
            <a:br>
              <a:rPr lang="en-US" dirty="0" smtClean="0"/>
            </a:br>
            <a:r>
              <a:rPr lang="en-US" sz="3600" dirty="0" smtClean="0"/>
              <a:t>A housing </a:t>
            </a:r>
            <a:r>
              <a:rPr lang="en-US" sz="3600" dirty="0"/>
              <a:t>provider may not:</a:t>
            </a:r>
            <a:br>
              <a:rPr lang="en-US" sz="3600" dirty="0"/>
            </a:br>
            <a:endParaRPr lang="en-US" sz="3600" dirty="0" smtClean="0"/>
          </a:p>
        </p:txBody>
      </p:sp>
      <p:sp>
        <p:nvSpPr>
          <p:cNvPr id="27651" name="Rectangle 3"/>
          <p:cNvSpPr>
            <a:spLocks noGrp="1" noChangeArrowheads="1"/>
          </p:cNvSpPr>
          <p:nvPr>
            <p:ph type="body" idx="1"/>
          </p:nvPr>
        </p:nvSpPr>
        <p:spPr>
          <a:xfrm>
            <a:off x="457200" y="2057400"/>
            <a:ext cx="8229600" cy="4395788"/>
          </a:xfrm>
        </p:spPr>
        <p:txBody>
          <a:bodyPr/>
          <a:lstStyle/>
          <a:p>
            <a:pPr eaLnBrk="1" hangingPunct="1">
              <a:lnSpc>
                <a:spcPct val="90000"/>
              </a:lnSpc>
              <a:defRPr/>
            </a:pPr>
            <a:r>
              <a:rPr lang="en-US" sz="2800" dirty="0" smtClean="0"/>
              <a:t>Refuse </a:t>
            </a:r>
            <a:r>
              <a:rPr lang="en-US" sz="2800" dirty="0" smtClean="0"/>
              <a:t>to rent, sell, or deal with a person of a protected class</a:t>
            </a:r>
          </a:p>
          <a:p>
            <a:pPr eaLnBrk="1" hangingPunct="1">
              <a:lnSpc>
                <a:spcPct val="90000"/>
              </a:lnSpc>
              <a:defRPr/>
            </a:pPr>
            <a:r>
              <a:rPr lang="en-US" sz="2800" dirty="0" smtClean="0"/>
              <a:t>Discriminate in terms or conditions of sale</a:t>
            </a:r>
          </a:p>
          <a:p>
            <a:pPr eaLnBrk="1" hangingPunct="1">
              <a:lnSpc>
                <a:spcPct val="90000"/>
              </a:lnSpc>
              <a:defRPr/>
            </a:pPr>
            <a:r>
              <a:rPr lang="en-US" sz="2800" dirty="0" smtClean="0"/>
              <a:t>Force tenant to provide information about extent of disability</a:t>
            </a:r>
          </a:p>
          <a:p>
            <a:pPr lvl="1" eaLnBrk="1" hangingPunct="1">
              <a:lnSpc>
                <a:spcPct val="90000"/>
              </a:lnSpc>
              <a:defRPr/>
            </a:pPr>
            <a:r>
              <a:rPr lang="en-US" sz="2400" dirty="0" smtClean="0"/>
              <a:t>Unless determining eligibility for a program with priority status</a:t>
            </a:r>
          </a:p>
          <a:p>
            <a:pPr eaLnBrk="1" hangingPunct="1">
              <a:lnSpc>
                <a:spcPct val="90000"/>
              </a:lnSpc>
              <a:defRPr/>
            </a:pPr>
            <a:r>
              <a:rPr lang="en-US" sz="2800" dirty="0" smtClean="0"/>
              <a:t>Refuse to design and construct covered multifamily dwellings that are accessible to and usable by persons with disabilities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fld id="{8174D595-D8AA-43C5-8F3B-F8447FE8CA12}" type="datetime3">
              <a:rPr lang="en-US"/>
              <a:pPr>
                <a:defRPr/>
              </a:pPr>
              <a:t>18 March 2014</a:t>
            </a:fld>
            <a:endParaRPr lang="en-US" dirty="0"/>
          </a:p>
        </p:txBody>
      </p:sp>
      <p:sp>
        <p:nvSpPr>
          <p:cNvPr id="6" name="Footer Placeholder 5"/>
          <p:cNvSpPr>
            <a:spLocks noGrp="1"/>
          </p:cNvSpPr>
          <p:nvPr>
            <p:ph type="ftr" sz="quarter" idx="11"/>
          </p:nvPr>
        </p:nvSpPr>
        <p:spPr/>
        <p:txBody>
          <a:bodyPr/>
          <a:lstStyle/>
          <a:p>
            <a:pPr>
              <a:defRPr/>
            </a:pPr>
            <a:r>
              <a:rPr lang="en-US" dirty="0"/>
              <a:t>Fair Housing Act Presentation</a:t>
            </a:r>
          </a:p>
        </p:txBody>
      </p:sp>
      <p:sp>
        <p:nvSpPr>
          <p:cNvPr id="7" name="Slide Number Placeholder 6"/>
          <p:cNvSpPr>
            <a:spLocks noGrp="1"/>
          </p:cNvSpPr>
          <p:nvPr>
            <p:ph type="sldNum" sz="quarter" idx="12"/>
          </p:nvPr>
        </p:nvSpPr>
        <p:spPr/>
        <p:txBody>
          <a:bodyPr/>
          <a:lstStyle/>
          <a:p>
            <a:pPr>
              <a:defRPr/>
            </a:pPr>
            <a:fld id="{4F76CE9A-7AE2-4349-8A42-F31EFB86DB76}" type="slidenum">
              <a:rPr lang="en-US"/>
              <a:pPr>
                <a:defRPr/>
              </a:pPr>
              <a:t>18</a:t>
            </a:fld>
            <a:endParaRPr lang="en-US" dirty="0"/>
          </a:p>
        </p:txBody>
      </p:sp>
      <p:sp>
        <p:nvSpPr>
          <p:cNvPr id="29698" name="Rectangle 2"/>
          <p:cNvSpPr>
            <a:spLocks noGrp="1" noChangeArrowheads="1"/>
          </p:cNvSpPr>
          <p:nvPr>
            <p:ph type="title"/>
          </p:nvPr>
        </p:nvSpPr>
        <p:spPr>
          <a:xfrm>
            <a:off x="457200" y="304800"/>
            <a:ext cx="8229600" cy="762000"/>
          </a:xfrm>
        </p:spPr>
        <p:txBody>
          <a:bodyPr/>
          <a:lstStyle/>
          <a:p>
            <a:pPr eaLnBrk="1" hangingPunct="1">
              <a:defRPr/>
            </a:pPr>
            <a:r>
              <a:rPr lang="en-US" dirty="0" smtClean="0"/>
              <a:t/>
            </a:r>
            <a:br>
              <a:rPr lang="en-US" dirty="0" smtClean="0"/>
            </a:br>
            <a:r>
              <a:rPr lang="en-US" dirty="0" smtClean="0"/>
              <a:t>A </a:t>
            </a:r>
            <a:r>
              <a:rPr lang="en-US" dirty="0"/>
              <a:t>housing provider may not:</a:t>
            </a:r>
            <a:r>
              <a:rPr lang="en-US" sz="4800" dirty="0"/>
              <a:t> </a:t>
            </a:r>
            <a:br>
              <a:rPr lang="en-US" sz="4800" dirty="0"/>
            </a:br>
            <a:endParaRPr lang="en-US" dirty="0" smtClean="0"/>
          </a:p>
        </p:txBody>
      </p:sp>
      <p:sp>
        <p:nvSpPr>
          <p:cNvPr id="29699" name="Rectangle 3"/>
          <p:cNvSpPr>
            <a:spLocks noGrp="1" noChangeArrowheads="1"/>
          </p:cNvSpPr>
          <p:nvPr>
            <p:ph type="body" sz="half" idx="1"/>
          </p:nvPr>
        </p:nvSpPr>
        <p:spPr>
          <a:xfrm>
            <a:off x="250825" y="1295400"/>
            <a:ext cx="4681538" cy="5029200"/>
          </a:xfrm>
        </p:spPr>
        <p:txBody>
          <a:bodyPr/>
          <a:lstStyle/>
          <a:p>
            <a:pPr>
              <a:lnSpc>
                <a:spcPct val="90000"/>
              </a:lnSpc>
              <a:defRPr/>
            </a:pPr>
            <a:r>
              <a:rPr lang="en-US" sz="2600" dirty="0" smtClean="0"/>
              <a:t>State </a:t>
            </a:r>
            <a:r>
              <a:rPr lang="en-US" sz="2600" dirty="0" smtClean="0"/>
              <a:t>that housing is not available when it actually is available</a:t>
            </a:r>
          </a:p>
          <a:p>
            <a:pPr>
              <a:lnSpc>
                <a:spcPct val="90000"/>
              </a:lnSpc>
              <a:defRPr/>
            </a:pPr>
            <a:r>
              <a:rPr lang="en-US" sz="2600" dirty="0" smtClean="0"/>
              <a:t>Threaten, intimidate or interfere with a protected class member or someone that has filed a complaint</a:t>
            </a:r>
          </a:p>
          <a:p>
            <a:pPr>
              <a:lnSpc>
                <a:spcPct val="90000"/>
              </a:lnSpc>
              <a:defRPr/>
            </a:pPr>
            <a:r>
              <a:rPr lang="en-US" sz="2600" dirty="0" smtClean="0"/>
              <a:t>Assign different policies, conditions, or terms </a:t>
            </a:r>
            <a:endParaRPr lang="en-US" sz="2600" dirty="0" smtClean="0"/>
          </a:p>
          <a:p>
            <a:pPr eaLnBrk="1" hangingPunct="1">
              <a:lnSpc>
                <a:spcPct val="80000"/>
              </a:lnSpc>
              <a:defRPr/>
            </a:pPr>
            <a:r>
              <a:rPr lang="en-US" sz="2400" dirty="0" smtClean="0"/>
              <a:t>Steer or encourage</a:t>
            </a:r>
            <a:r>
              <a:rPr lang="en-US" sz="2000" dirty="0" smtClean="0"/>
              <a:t> </a:t>
            </a:r>
            <a:r>
              <a:rPr lang="en-US" sz="2400" dirty="0" smtClean="0"/>
              <a:t>a person’s choice based on race, familial status, color, disability status, etc.</a:t>
            </a:r>
          </a:p>
          <a:p>
            <a:pPr>
              <a:lnSpc>
                <a:spcPct val="90000"/>
              </a:lnSpc>
              <a:defRPr/>
            </a:pPr>
            <a:endParaRPr lang="en-US" sz="2600" dirty="0" smtClean="0"/>
          </a:p>
          <a:p>
            <a:pPr>
              <a:lnSpc>
                <a:spcPct val="90000"/>
              </a:lnSpc>
              <a:defRPr/>
            </a:pPr>
            <a:endParaRPr lang="en-US" sz="2600" dirty="0" smtClean="0"/>
          </a:p>
        </p:txBody>
      </p:sp>
      <p:pic>
        <p:nvPicPr>
          <p:cNvPr id="14343" name="Picture 4" descr="Image 20"/>
          <p:cNvPicPr>
            <a:picLocks noGrp="1" noChangeAspect="1" noChangeArrowheads="1"/>
          </p:cNvPicPr>
          <p:nvPr>
            <p:ph type="clipArt" sz="half" idx="2"/>
          </p:nvPr>
        </p:nvPicPr>
        <p:blipFill>
          <a:blip r:embed="rId3" cstate="print"/>
          <a:srcRect/>
          <a:stretch>
            <a:fillRect/>
          </a:stretch>
        </p:blipFill>
        <p:spPr>
          <a:xfrm>
            <a:off x="5076825" y="2681288"/>
            <a:ext cx="3835400" cy="303847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fld id="{F5647555-95F6-4EF4-8115-542F620171D7}" type="datetime3">
              <a:rPr lang="en-US"/>
              <a:pPr>
                <a:defRPr/>
              </a:pPr>
              <a:t>18 March 2014</a:t>
            </a:fld>
            <a:endParaRPr lang="en-US" dirty="0"/>
          </a:p>
        </p:txBody>
      </p:sp>
      <p:sp>
        <p:nvSpPr>
          <p:cNvPr id="6" name="Footer Placeholder 5"/>
          <p:cNvSpPr>
            <a:spLocks noGrp="1"/>
          </p:cNvSpPr>
          <p:nvPr>
            <p:ph type="ftr" sz="quarter" idx="11"/>
          </p:nvPr>
        </p:nvSpPr>
        <p:spPr/>
        <p:txBody>
          <a:bodyPr/>
          <a:lstStyle/>
          <a:p>
            <a:pPr>
              <a:defRPr/>
            </a:pPr>
            <a:r>
              <a:rPr lang="en-US" dirty="0"/>
              <a:t>Fair Housing Act Presentation</a:t>
            </a:r>
          </a:p>
        </p:txBody>
      </p:sp>
      <p:sp>
        <p:nvSpPr>
          <p:cNvPr id="7" name="Slide Number Placeholder 6"/>
          <p:cNvSpPr>
            <a:spLocks noGrp="1"/>
          </p:cNvSpPr>
          <p:nvPr>
            <p:ph type="sldNum" sz="quarter" idx="12"/>
          </p:nvPr>
        </p:nvSpPr>
        <p:spPr/>
        <p:txBody>
          <a:bodyPr/>
          <a:lstStyle/>
          <a:p>
            <a:pPr>
              <a:defRPr/>
            </a:pPr>
            <a:fld id="{F483AAD9-F7BC-413B-A36F-D667C854C556}" type="slidenum">
              <a:rPr lang="en-US"/>
              <a:pPr>
                <a:defRPr/>
              </a:pPr>
              <a:t>19</a:t>
            </a:fld>
            <a:endParaRPr lang="en-US" dirty="0"/>
          </a:p>
        </p:txBody>
      </p:sp>
      <p:sp>
        <p:nvSpPr>
          <p:cNvPr id="31746" name="Rectangle 2"/>
          <p:cNvSpPr>
            <a:spLocks noGrp="1" noChangeArrowheads="1"/>
          </p:cNvSpPr>
          <p:nvPr>
            <p:ph type="title"/>
          </p:nvPr>
        </p:nvSpPr>
        <p:spPr>
          <a:xfrm>
            <a:off x="457200" y="152400"/>
            <a:ext cx="8229600" cy="1143000"/>
          </a:xfrm>
        </p:spPr>
        <p:txBody>
          <a:bodyPr/>
          <a:lstStyle/>
          <a:p>
            <a:pPr eaLnBrk="1" hangingPunct="1">
              <a:defRPr/>
            </a:pPr>
            <a:r>
              <a:rPr lang="en-US" dirty="0" smtClean="0"/>
              <a:t>Fair Housing Laws Prohibit:</a:t>
            </a:r>
            <a:endParaRPr lang="en-US" dirty="0" smtClean="0"/>
          </a:p>
        </p:txBody>
      </p:sp>
      <p:sp>
        <p:nvSpPr>
          <p:cNvPr id="31747" name="Rectangle 3"/>
          <p:cNvSpPr>
            <a:spLocks noGrp="1" noChangeArrowheads="1"/>
          </p:cNvSpPr>
          <p:nvPr>
            <p:ph type="body" sz="half" idx="2"/>
          </p:nvPr>
        </p:nvSpPr>
        <p:spPr>
          <a:xfrm>
            <a:off x="4643438" y="1066800"/>
            <a:ext cx="4033837" cy="5334000"/>
          </a:xfrm>
        </p:spPr>
        <p:txBody>
          <a:bodyPr/>
          <a:lstStyle/>
          <a:p>
            <a:pPr eaLnBrk="1" hangingPunct="1">
              <a:lnSpc>
                <a:spcPct val="80000"/>
              </a:lnSpc>
              <a:defRPr/>
            </a:pPr>
            <a:r>
              <a:rPr lang="en-US" sz="2400" dirty="0" smtClean="0"/>
              <a:t>Channeling or </a:t>
            </a:r>
            <a:r>
              <a:rPr lang="en-US" sz="2400" dirty="0"/>
              <a:t>s</a:t>
            </a:r>
            <a:r>
              <a:rPr lang="en-US" sz="2400" dirty="0" smtClean="0"/>
              <a:t>ending </a:t>
            </a:r>
            <a:r>
              <a:rPr lang="en-US" sz="2400" dirty="0"/>
              <a:t>a person into a neighborhood, or not showing some neighborhood, based on ethnic </a:t>
            </a:r>
            <a:r>
              <a:rPr lang="en-US" sz="2400" dirty="0" smtClean="0"/>
              <a:t>identity</a:t>
            </a:r>
            <a:endParaRPr lang="en-US" sz="2400" dirty="0" smtClean="0"/>
          </a:p>
          <a:p>
            <a:pPr eaLnBrk="1" hangingPunct="1">
              <a:defRPr/>
            </a:pPr>
            <a:r>
              <a:rPr lang="en-US" sz="2600" dirty="0" smtClean="0"/>
              <a:t>Segregating </a:t>
            </a:r>
            <a:r>
              <a:rPr lang="en-US" sz="2600" dirty="0" smtClean="0"/>
              <a:t>and/or separating people in housing</a:t>
            </a:r>
          </a:p>
          <a:p>
            <a:pPr eaLnBrk="1" hangingPunct="1">
              <a:defRPr/>
            </a:pPr>
            <a:r>
              <a:rPr lang="en-US" sz="2600" dirty="0" smtClean="0"/>
              <a:t>Aiding and abetting in unfair housing practices </a:t>
            </a:r>
          </a:p>
          <a:p>
            <a:pPr eaLnBrk="1" hangingPunct="1">
              <a:defRPr/>
            </a:pPr>
            <a:r>
              <a:rPr lang="en-US" sz="2600" dirty="0" smtClean="0"/>
              <a:t>Preventing any person from complying with fair housing </a:t>
            </a:r>
            <a:r>
              <a:rPr lang="en-US" sz="2600" dirty="0" smtClean="0"/>
              <a:t>practices</a:t>
            </a:r>
          </a:p>
          <a:p>
            <a:pPr marL="0" indent="0" eaLnBrk="1" hangingPunct="1">
              <a:buNone/>
              <a:defRPr/>
            </a:pPr>
            <a:endParaRPr lang="en-US" sz="2600" dirty="0" smtClean="0"/>
          </a:p>
        </p:txBody>
      </p:sp>
      <p:pic>
        <p:nvPicPr>
          <p:cNvPr id="15367" name="Picture 4" descr="Image 08"/>
          <p:cNvPicPr>
            <a:picLocks noGrp="1" noChangeAspect="1" noChangeArrowheads="1"/>
          </p:cNvPicPr>
          <p:nvPr>
            <p:ph type="clipArt" sz="half" idx="1"/>
          </p:nvPr>
        </p:nvPicPr>
        <p:blipFill>
          <a:blip r:embed="rId3" cstate="print"/>
          <a:srcRect/>
          <a:stretch>
            <a:fillRect/>
          </a:stretch>
        </p:blipFill>
        <p:spPr>
          <a:xfrm>
            <a:off x="533400" y="2747963"/>
            <a:ext cx="3967163" cy="265747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524000"/>
          </a:xfrm>
        </p:spPr>
        <p:txBody>
          <a:bodyPr/>
          <a:lstStyle/>
          <a:p>
            <a:r>
              <a:rPr lang="en-US" sz="3800" dirty="0" smtClean="0"/>
              <a:t>In Great Appreciation for </a:t>
            </a:r>
            <a:br>
              <a:rPr lang="en-US" sz="3800" dirty="0" smtClean="0"/>
            </a:br>
            <a:r>
              <a:rPr lang="en-US" sz="3800" dirty="0" smtClean="0"/>
              <a:t>Making Our Neighborhood </a:t>
            </a:r>
            <a:br>
              <a:rPr lang="en-US" sz="3800" dirty="0" smtClean="0"/>
            </a:br>
            <a:r>
              <a:rPr lang="en-US" sz="3800" dirty="0" smtClean="0"/>
              <a:t>More Inclusive</a:t>
            </a:r>
            <a:endParaRPr lang="ne-NP" sz="3800" dirty="0"/>
          </a:p>
        </p:txBody>
      </p:sp>
      <p:sp>
        <p:nvSpPr>
          <p:cNvPr id="3" name="Content Placeholder 2"/>
          <p:cNvSpPr>
            <a:spLocks noGrp="1"/>
          </p:cNvSpPr>
          <p:nvPr>
            <p:ph idx="1"/>
          </p:nvPr>
        </p:nvSpPr>
        <p:spPr>
          <a:xfrm>
            <a:off x="457200" y="2209800"/>
            <a:ext cx="8229600" cy="4114800"/>
          </a:xfrm>
        </p:spPr>
        <p:txBody>
          <a:bodyPr/>
          <a:lstStyle/>
          <a:p>
            <a:pPr marL="0" indent="0">
              <a:buNone/>
            </a:pPr>
            <a:r>
              <a:rPr lang="en-US" dirty="0" smtClean="0"/>
              <a:t>To Frank Powell, my mentor and a great housing law attorney, Tom Birch of NHS for helping me keep people in their homes, Pam Baldwin of the Interfaith Alliance for housing persons who are homeless, Bobby Ball of Idaho ADA for advocating to make our community more accessible, and Nana Geyer for loving her family!</a:t>
            </a:r>
            <a:endParaRPr lang="ne-NP" dirty="0"/>
          </a:p>
        </p:txBody>
      </p:sp>
      <p:sp>
        <p:nvSpPr>
          <p:cNvPr id="4" name="Date Placeholder 3"/>
          <p:cNvSpPr>
            <a:spLocks noGrp="1"/>
          </p:cNvSpPr>
          <p:nvPr>
            <p:ph type="dt" sz="half" idx="10"/>
          </p:nvPr>
        </p:nvSpPr>
        <p:spPr/>
        <p:txBody>
          <a:bodyPr/>
          <a:lstStyle/>
          <a:p>
            <a:pPr>
              <a:defRPr/>
            </a:pPr>
            <a:fld id="{12B999DD-4FA6-4CCD-AC82-B063853DD8CF}" type="datetime3">
              <a:rPr lang="en-US" smtClean="0"/>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smtClean="0"/>
              <a:t>Fair Housing Act Presentation</a:t>
            </a:r>
            <a:endParaRPr lang="en-US" dirty="0"/>
          </a:p>
        </p:txBody>
      </p:sp>
      <p:sp>
        <p:nvSpPr>
          <p:cNvPr id="6" name="Slide Number Placeholder 5"/>
          <p:cNvSpPr>
            <a:spLocks noGrp="1"/>
          </p:cNvSpPr>
          <p:nvPr>
            <p:ph type="sldNum" sz="quarter" idx="12"/>
          </p:nvPr>
        </p:nvSpPr>
        <p:spPr/>
        <p:txBody>
          <a:bodyPr/>
          <a:lstStyle/>
          <a:p>
            <a:pPr>
              <a:defRPr/>
            </a:pPr>
            <a:fld id="{B5E25C6B-BBB5-4B1E-A5FF-A2D4B12877F9}" type="slidenum">
              <a:rPr lang="en-US" smtClean="0"/>
              <a:pPr>
                <a:defRPr/>
              </a:pPr>
              <a:t>2</a:t>
            </a:fld>
            <a:endParaRPr lang="en-US" dirty="0"/>
          </a:p>
        </p:txBody>
      </p:sp>
    </p:spTree>
    <p:extLst>
      <p:ext uri="{BB962C8B-B14F-4D97-AF65-F5344CB8AC3E}">
        <p14:creationId xmlns:p14="http://schemas.microsoft.com/office/powerpoint/2010/main" val="4158649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fld id="{923631FE-2DD2-4DA7-8747-988B21013442}" type="datetime3">
              <a:rPr lang="en-US"/>
              <a:pPr>
                <a:defRPr/>
              </a:pPr>
              <a:t>18 March 2014</a:t>
            </a:fld>
            <a:endParaRPr lang="en-US" dirty="0"/>
          </a:p>
        </p:txBody>
      </p:sp>
      <p:sp>
        <p:nvSpPr>
          <p:cNvPr id="6" name="Footer Placeholder 5"/>
          <p:cNvSpPr>
            <a:spLocks noGrp="1"/>
          </p:cNvSpPr>
          <p:nvPr>
            <p:ph type="ftr" sz="quarter" idx="11"/>
          </p:nvPr>
        </p:nvSpPr>
        <p:spPr/>
        <p:txBody>
          <a:bodyPr/>
          <a:lstStyle/>
          <a:p>
            <a:pPr>
              <a:defRPr/>
            </a:pPr>
            <a:r>
              <a:rPr lang="en-US" dirty="0"/>
              <a:t>Fair Housing Act Presentation</a:t>
            </a:r>
          </a:p>
        </p:txBody>
      </p:sp>
      <p:sp>
        <p:nvSpPr>
          <p:cNvPr id="7" name="Slide Number Placeholder 6"/>
          <p:cNvSpPr>
            <a:spLocks noGrp="1"/>
          </p:cNvSpPr>
          <p:nvPr>
            <p:ph type="sldNum" sz="quarter" idx="12"/>
          </p:nvPr>
        </p:nvSpPr>
        <p:spPr/>
        <p:txBody>
          <a:bodyPr/>
          <a:lstStyle/>
          <a:p>
            <a:pPr>
              <a:defRPr/>
            </a:pPr>
            <a:fld id="{C04FE80F-9B2B-4A3F-9C52-5ED850E58A51}" type="slidenum">
              <a:rPr lang="en-US"/>
              <a:pPr>
                <a:defRPr/>
              </a:pPr>
              <a:t>20</a:t>
            </a:fld>
            <a:endParaRPr lang="en-US" dirty="0"/>
          </a:p>
        </p:txBody>
      </p:sp>
      <p:sp>
        <p:nvSpPr>
          <p:cNvPr id="35842" name="Rectangle 2"/>
          <p:cNvSpPr>
            <a:spLocks noGrp="1" noChangeArrowheads="1"/>
          </p:cNvSpPr>
          <p:nvPr>
            <p:ph type="title"/>
          </p:nvPr>
        </p:nvSpPr>
        <p:spPr>
          <a:xfrm>
            <a:off x="457200" y="76200"/>
            <a:ext cx="8229600" cy="1905000"/>
          </a:xfrm>
        </p:spPr>
        <p:txBody>
          <a:bodyPr/>
          <a:lstStyle/>
          <a:p>
            <a:pPr eaLnBrk="1" hangingPunct="1">
              <a:defRPr/>
            </a:pPr>
            <a:r>
              <a:rPr lang="en-US" sz="4000" dirty="0" smtClean="0"/>
              <a:t>The Fair </a:t>
            </a:r>
            <a:r>
              <a:rPr lang="en-US" sz="4000" dirty="0" smtClean="0"/>
              <a:t>Housing </a:t>
            </a:r>
            <a:r>
              <a:rPr lang="en-US" sz="4000" dirty="0" smtClean="0"/>
              <a:t>Act Prohibits Discriminatory Statements</a:t>
            </a:r>
            <a:endParaRPr lang="en-US" sz="4000" dirty="0" smtClean="0"/>
          </a:p>
        </p:txBody>
      </p:sp>
      <p:sp>
        <p:nvSpPr>
          <p:cNvPr id="35843" name="Rectangle 3"/>
          <p:cNvSpPr>
            <a:spLocks noGrp="1" noChangeArrowheads="1"/>
          </p:cNvSpPr>
          <p:nvPr>
            <p:ph type="body" sz="half" idx="2"/>
          </p:nvPr>
        </p:nvSpPr>
        <p:spPr>
          <a:xfrm>
            <a:off x="4652963" y="1981200"/>
            <a:ext cx="4033837" cy="4114800"/>
          </a:xfrm>
        </p:spPr>
        <p:txBody>
          <a:bodyPr/>
          <a:lstStyle/>
          <a:p>
            <a:pPr eaLnBrk="1" hangingPunct="1">
              <a:defRPr/>
            </a:pPr>
            <a:r>
              <a:rPr lang="en-US" sz="2800" dirty="0" smtClean="0"/>
              <a:t>It is illegal to make, print, or publish advertisements relating to the sale, rental, or financing of a dwelling that indicates a preference, limitation, or discrimination</a:t>
            </a:r>
          </a:p>
        </p:txBody>
      </p:sp>
      <p:pic>
        <p:nvPicPr>
          <p:cNvPr id="17415" name="Picture 4" descr="Image 19"/>
          <p:cNvPicPr>
            <a:picLocks noGrp="1" noChangeAspect="1" noChangeArrowheads="1"/>
          </p:cNvPicPr>
          <p:nvPr>
            <p:ph type="clipArt" sz="half" idx="1"/>
          </p:nvPr>
        </p:nvPicPr>
        <p:blipFill>
          <a:blip r:embed="rId3" cstate="print"/>
          <a:srcRect/>
          <a:stretch>
            <a:fillRect/>
          </a:stretch>
        </p:blipFill>
        <p:spPr>
          <a:xfrm>
            <a:off x="457200" y="2705100"/>
            <a:ext cx="4364038" cy="288131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4D54D05-83F2-4835-8BCC-F2AAE24512C6}" type="datetime3">
              <a:rPr lang="en-US"/>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a:t>Fair Housing Act Presentation</a:t>
            </a:r>
          </a:p>
        </p:txBody>
      </p:sp>
      <p:sp>
        <p:nvSpPr>
          <p:cNvPr id="6" name="Slide Number Placeholder 5"/>
          <p:cNvSpPr>
            <a:spLocks noGrp="1"/>
          </p:cNvSpPr>
          <p:nvPr>
            <p:ph type="sldNum" sz="quarter" idx="12"/>
          </p:nvPr>
        </p:nvSpPr>
        <p:spPr/>
        <p:txBody>
          <a:bodyPr/>
          <a:lstStyle/>
          <a:p>
            <a:pPr>
              <a:defRPr/>
            </a:pPr>
            <a:fld id="{E743AD1F-4995-4132-9C3D-F002B8710F79}" type="slidenum">
              <a:rPr lang="en-US"/>
              <a:pPr>
                <a:defRPr/>
              </a:pPr>
              <a:t>21</a:t>
            </a:fld>
            <a:endParaRPr lang="en-US" dirty="0"/>
          </a:p>
        </p:txBody>
      </p:sp>
      <p:sp>
        <p:nvSpPr>
          <p:cNvPr id="37890" name="Rectangle 2"/>
          <p:cNvSpPr>
            <a:spLocks noGrp="1" noChangeArrowheads="1"/>
          </p:cNvSpPr>
          <p:nvPr>
            <p:ph type="title"/>
          </p:nvPr>
        </p:nvSpPr>
        <p:spPr/>
        <p:txBody>
          <a:bodyPr/>
          <a:lstStyle/>
          <a:p>
            <a:pPr eaLnBrk="1" hangingPunct="1">
              <a:defRPr/>
            </a:pPr>
            <a:r>
              <a:rPr lang="en-US" dirty="0" smtClean="0"/>
              <a:t>Advertising Examples</a:t>
            </a:r>
          </a:p>
        </p:txBody>
      </p:sp>
      <p:sp>
        <p:nvSpPr>
          <p:cNvPr id="37891" name="Rectangle 3"/>
          <p:cNvSpPr>
            <a:spLocks noGrp="1" noChangeArrowheads="1"/>
          </p:cNvSpPr>
          <p:nvPr>
            <p:ph type="body" idx="1"/>
          </p:nvPr>
        </p:nvSpPr>
        <p:spPr/>
        <p:txBody>
          <a:bodyPr/>
          <a:lstStyle/>
          <a:p>
            <a:pPr eaLnBrk="1" hangingPunct="1">
              <a:defRPr/>
            </a:pPr>
            <a:r>
              <a:rPr lang="en-US" sz="2800" dirty="0" smtClean="0"/>
              <a:t>“Christian only” or “female only”</a:t>
            </a:r>
          </a:p>
          <a:p>
            <a:pPr eaLnBrk="1" hangingPunct="1">
              <a:defRPr/>
            </a:pPr>
            <a:r>
              <a:rPr lang="en-US" sz="2800" dirty="0" smtClean="0"/>
              <a:t>“empty nesters” or “# children only”</a:t>
            </a:r>
          </a:p>
          <a:p>
            <a:pPr eaLnBrk="1" hangingPunct="1">
              <a:defRPr/>
            </a:pPr>
            <a:r>
              <a:rPr lang="en-US" sz="2800" dirty="0" smtClean="0"/>
              <a:t>“adults only” or “mature couple”</a:t>
            </a:r>
          </a:p>
          <a:p>
            <a:pPr eaLnBrk="1" hangingPunct="1">
              <a:defRPr/>
            </a:pPr>
            <a:r>
              <a:rPr lang="en-US" sz="2800" dirty="0" smtClean="0"/>
              <a:t>“near … Church”</a:t>
            </a:r>
          </a:p>
          <a:p>
            <a:pPr eaLnBrk="1" hangingPunct="1">
              <a:defRPr/>
            </a:pPr>
            <a:r>
              <a:rPr lang="en-US" sz="2800" dirty="0" smtClean="0"/>
              <a:t>“no disabled” or ”able-bodied only”</a:t>
            </a:r>
          </a:p>
          <a:p>
            <a:pPr eaLnBrk="1" hangingPunct="1">
              <a:defRPr/>
            </a:pPr>
            <a:r>
              <a:rPr lang="en-US" sz="2800" dirty="0" smtClean="0"/>
              <a:t>“religious reference”</a:t>
            </a:r>
          </a:p>
          <a:p>
            <a:pPr eaLnBrk="1" hangingPunct="1">
              <a:defRPr/>
            </a:pPr>
            <a:r>
              <a:rPr lang="en-US" sz="2800" dirty="0" smtClean="0"/>
              <a:t>“must be employed”</a:t>
            </a:r>
          </a:p>
          <a:p>
            <a:pPr eaLnBrk="1" hangingPunct="1">
              <a:defRPr/>
            </a:pPr>
            <a:r>
              <a:rPr lang="en-US" sz="2800" dirty="0" smtClean="0"/>
              <a:t>“no Espa</a:t>
            </a:r>
            <a:r>
              <a:rPr lang="en-US" sz="2800" dirty="0" smtClean="0">
                <a:cs typeface="Tahoma" charset="0"/>
              </a:rPr>
              <a:t>ñ</a:t>
            </a:r>
            <a:r>
              <a:rPr lang="en-US" sz="2800" dirty="0" smtClean="0"/>
              <a:t>ol”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C871F95D-9B6A-48B7-B987-19B0F1DED3B2}" type="datetime3">
              <a:rPr lang="en-US"/>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a:t>Fair Housing Act Presentation</a:t>
            </a:r>
          </a:p>
        </p:txBody>
      </p:sp>
      <p:sp>
        <p:nvSpPr>
          <p:cNvPr id="6" name="Slide Number Placeholder 5"/>
          <p:cNvSpPr>
            <a:spLocks noGrp="1"/>
          </p:cNvSpPr>
          <p:nvPr>
            <p:ph type="sldNum" sz="quarter" idx="12"/>
          </p:nvPr>
        </p:nvSpPr>
        <p:spPr/>
        <p:txBody>
          <a:bodyPr/>
          <a:lstStyle/>
          <a:p>
            <a:pPr>
              <a:defRPr/>
            </a:pPr>
            <a:fld id="{9A862418-D999-48B2-B7FC-70F019CA53F5}" type="slidenum">
              <a:rPr lang="en-US"/>
              <a:pPr>
                <a:defRPr/>
              </a:pPr>
              <a:t>22</a:t>
            </a:fld>
            <a:endParaRPr lang="en-US" dirty="0"/>
          </a:p>
        </p:txBody>
      </p:sp>
      <p:sp>
        <p:nvSpPr>
          <p:cNvPr id="39938" name="Rectangle 2"/>
          <p:cNvSpPr>
            <a:spLocks noGrp="1" noChangeArrowheads="1"/>
          </p:cNvSpPr>
          <p:nvPr>
            <p:ph type="title"/>
          </p:nvPr>
        </p:nvSpPr>
        <p:spPr/>
        <p:txBody>
          <a:bodyPr/>
          <a:lstStyle/>
          <a:p>
            <a:pPr eaLnBrk="1" hangingPunct="1">
              <a:defRPr/>
            </a:pPr>
            <a:r>
              <a:rPr lang="en-US" dirty="0" smtClean="0"/>
              <a:t>Advertising Exception?</a:t>
            </a:r>
          </a:p>
        </p:txBody>
      </p:sp>
      <p:sp>
        <p:nvSpPr>
          <p:cNvPr id="39939" name="Rectangle 3"/>
          <p:cNvSpPr>
            <a:spLocks noGrp="1" noChangeArrowheads="1"/>
          </p:cNvSpPr>
          <p:nvPr>
            <p:ph type="body" idx="1"/>
          </p:nvPr>
        </p:nvSpPr>
        <p:spPr>
          <a:xfrm>
            <a:off x="457200" y="1676400"/>
            <a:ext cx="8229600" cy="4419600"/>
          </a:xfrm>
        </p:spPr>
        <p:txBody>
          <a:bodyPr/>
          <a:lstStyle/>
          <a:p>
            <a:pPr eaLnBrk="1" hangingPunct="1">
              <a:lnSpc>
                <a:spcPct val="90000"/>
              </a:lnSpc>
              <a:buFont typeface="Wingdings" pitchFamily="2" charset="2"/>
              <a:buNone/>
              <a:defRPr/>
            </a:pPr>
            <a:r>
              <a:rPr lang="en-US" dirty="0" smtClean="0"/>
              <a:t>HUD say roommates may advertise for gender only. </a:t>
            </a:r>
            <a:r>
              <a:rPr lang="en-US" dirty="0" smtClean="0"/>
              <a:t>(Some courts may/may </a:t>
            </a:r>
            <a:r>
              <a:rPr lang="en-US" dirty="0" smtClean="0"/>
              <a:t>not agree)</a:t>
            </a:r>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r>
              <a:rPr lang="en-US" dirty="0" smtClean="0"/>
              <a:t>	For example: “female roommate wanted</a:t>
            </a:r>
            <a:r>
              <a:rPr lang="en-US" dirty="0" smtClean="0"/>
              <a:t>”</a:t>
            </a:r>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r>
              <a:rPr lang="en-US" sz="3000" dirty="0" smtClean="0"/>
              <a:t>However</a:t>
            </a:r>
            <a:r>
              <a:rPr lang="en-US" sz="3000" dirty="0" smtClean="0"/>
              <a:t>, you </a:t>
            </a:r>
            <a:r>
              <a:rPr lang="en-US" sz="3000" dirty="0" smtClean="0"/>
              <a:t>can still not show a preference based on any of the other protected classes: race, religion, color, national origin, familial status, or disability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HUD’s Advertising Guidance</a:t>
            </a:r>
            <a:endParaRPr lang="en-US" dirty="0"/>
          </a:p>
        </p:txBody>
      </p:sp>
      <p:sp>
        <p:nvSpPr>
          <p:cNvPr id="3" name="Content Placeholder 2"/>
          <p:cNvSpPr>
            <a:spLocks noGrp="1"/>
          </p:cNvSpPr>
          <p:nvPr>
            <p:ph idx="1"/>
          </p:nvPr>
        </p:nvSpPr>
        <p:spPr>
          <a:xfrm>
            <a:off x="457200" y="2819400"/>
            <a:ext cx="8229600" cy="3276600"/>
          </a:xfrm>
        </p:spPr>
        <p:txBody>
          <a:bodyPr/>
          <a:lstStyle/>
          <a:p>
            <a:pPr>
              <a:buNone/>
            </a:pPr>
            <a:r>
              <a:rPr lang="en-US" dirty="0" smtClean="0"/>
              <a:t>http://www.hud.gov/offices/fheo/disabilities/sect804achtenberg.pdf</a:t>
            </a:r>
            <a:endParaRPr lang="en-US" dirty="0"/>
          </a:p>
        </p:txBody>
      </p:sp>
      <p:sp>
        <p:nvSpPr>
          <p:cNvPr id="4" name="Date Placeholder 3"/>
          <p:cNvSpPr>
            <a:spLocks noGrp="1"/>
          </p:cNvSpPr>
          <p:nvPr>
            <p:ph type="dt" sz="half" idx="10"/>
          </p:nvPr>
        </p:nvSpPr>
        <p:spPr/>
        <p:txBody>
          <a:bodyPr/>
          <a:lstStyle/>
          <a:p>
            <a:pPr>
              <a:defRPr/>
            </a:pPr>
            <a:fld id="{12B999DD-4FA6-4CCD-AC82-B063853DD8CF}" type="datetime3">
              <a:rPr lang="en-US" smtClean="0"/>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smtClean="0"/>
              <a:t>Fair Housing Act Presentation</a:t>
            </a:r>
            <a:endParaRPr lang="en-US" dirty="0"/>
          </a:p>
        </p:txBody>
      </p:sp>
      <p:sp>
        <p:nvSpPr>
          <p:cNvPr id="6" name="Slide Number Placeholder 5"/>
          <p:cNvSpPr>
            <a:spLocks noGrp="1"/>
          </p:cNvSpPr>
          <p:nvPr>
            <p:ph type="sldNum" sz="quarter" idx="12"/>
          </p:nvPr>
        </p:nvSpPr>
        <p:spPr/>
        <p:txBody>
          <a:bodyPr/>
          <a:lstStyle/>
          <a:p>
            <a:pPr>
              <a:defRPr/>
            </a:pPr>
            <a:fld id="{B5E25C6B-BBB5-4B1E-A5FF-A2D4B12877F9}"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524000"/>
          </a:xfrm>
        </p:spPr>
        <p:txBody>
          <a:bodyPr/>
          <a:lstStyle/>
          <a:p>
            <a:r>
              <a:rPr lang="en-US" sz="3200" b="1" dirty="0" smtClean="0"/>
              <a:t/>
            </a:r>
            <a:br>
              <a:rPr lang="en-US" sz="3200" b="1" dirty="0" smtClean="0"/>
            </a:br>
            <a:r>
              <a:rPr lang="en-US" sz="3200" b="1" dirty="0"/>
              <a:t/>
            </a:r>
            <a:br>
              <a:rPr lang="en-US" sz="3200" b="1" dirty="0"/>
            </a:br>
            <a:r>
              <a:rPr lang="en-US" sz="3200" b="1" dirty="0" smtClean="0"/>
              <a:t>How </a:t>
            </a:r>
            <a:r>
              <a:rPr lang="en-US" sz="3200" b="1" dirty="0"/>
              <a:t>can </a:t>
            </a:r>
            <a:r>
              <a:rPr lang="en-US" sz="3200" b="1" dirty="0" smtClean="0"/>
              <a:t>these statements be </a:t>
            </a:r>
            <a:r>
              <a:rPr lang="en-US" sz="3200" b="1" dirty="0"/>
              <a:t>changed to make </a:t>
            </a:r>
            <a:r>
              <a:rPr lang="en-US" sz="3200" b="1" dirty="0" smtClean="0"/>
              <a:t>them FHA </a:t>
            </a:r>
            <a:r>
              <a:rPr lang="en-US" sz="3200" b="1" dirty="0"/>
              <a:t>compliant?</a:t>
            </a:r>
            <a:r>
              <a:rPr lang="en-US" b="1" dirty="0"/>
              <a:t/>
            </a:r>
            <a:br>
              <a:rPr lang="en-US" b="1" dirty="0"/>
            </a:br>
            <a:r>
              <a:rPr lang="en-US" dirty="0" smtClean="0"/>
              <a:t/>
            </a:r>
            <a:br>
              <a:rPr lang="en-US" dirty="0" smtClean="0"/>
            </a:br>
            <a:endParaRPr lang="en-US" dirty="0"/>
          </a:p>
        </p:txBody>
      </p:sp>
      <p:sp>
        <p:nvSpPr>
          <p:cNvPr id="3" name="Content Placeholder 2"/>
          <p:cNvSpPr>
            <a:spLocks noGrp="1"/>
          </p:cNvSpPr>
          <p:nvPr>
            <p:ph idx="1"/>
          </p:nvPr>
        </p:nvSpPr>
        <p:spPr>
          <a:xfrm>
            <a:off x="0" y="1447800"/>
            <a:ext cx="9144000" cy="4953000"/>
          </a:xfrm>
        </p:spPr>
        <p:txBody>
          <a:bodyPr/>
          <a:lstStyle/>
          <a:p>
            <a:pPr>
              <a:buNone/>
            </a:pPr>
            <a:endParaRPr lang="en-US" sz="2000" dirty="0" smtClean="0"/>
          </a:p>
          <a:p>
            <a:r>
              <a:rPr lang="en-US" sz="2000" dirty="0" smtClean="0"/>
              <a:t>“Cozy 1br apartment available, second floor walk-up. Quiet neighborhood, close to downtown. Ideal for independent/active seniors. No smoking.”</a:t>
            </a:r>
          </a:p>
          <a:p>
            <a:pPr>
              <a:buNone/>
            </a:pPr>
            <a:endParaRPr lang="en-US" sz="2000" dirty="0" smtClean="0"/>
          </a:p>
          <a:p>
            <a:r>
              <a:rPr lang="en-US" sz="2000" dirty="0" smtClean="0"/>
              <a:t>“</a:t>
            </a:r>
            <a:r>
              <a:rPr lang="en-US" sz="2000" dirty="0" smtClean="0"/>
              <a:t>No pets.  If you bring an animal into the building, you need prior approval and a doctor’s note—the management</a:t>
            </a:r>
            <a:r>
              <a:rPr lang="en-US" sz="2000" dirty="0" smtClean="0"/>
              <a:t>.”</a:t>
            </a:r>
            <a:endParaRPr lang="en-US" sz="2000" dirty="0" smtClean="0"/>
          </a:p>
          <a:p>
            <a:pPr>
              <a:buNone/>
            </a:pPr>
            <a:endParaRPr lang="en-US" sz="2000" dirty="0" smtClean="0"/>
          </a:p>
          <a:p>
            <a:r>
              <a:rPr lang="en-US" sz="2000" dirty="0" smtClean="0"/>
              <a:t>“3br apartment for rent in </a:t>
            </a:r>
            <a:r>
              <a:rPr lang="en-US" sz="2000" dirty="0"/>
              <a:t>r</a:t>
            </a:r>
            <a:r>
              <a:rPr lang="en-US" sz="2000" dirty="0" smtClean="0"/>
              <a:t>efugee building</a:t>
            </a:r>
            <a:r>
              <a:rPr lang="en-US" sz="2000" dirty="0" smtClean="0"/>
              <a:t>. </a:t>
            </a:r>
            <a:r>
              <a:rPr lang="en-US" sz="2000" dirty="0" smtClean="0"/>
              <a:t>Furnished with master bedroom and walk-in closets. Email preferred</a:t>
            </a:r>
            <a:r>
              <a:rPr lang="en-US" sz="2000" dirty="0" smtClean="0"/>
              <a:t>.”</a:t>
            </a:r>
          </a:p>
          <a:p>
            <a:endParaRPr lang="en-US" sz="2000" dirty="0"/>
          </a:p>
          <a:p>
            <a:r>
              <a:rPr lang="en-US" sz="2000" dirty="0" smtClean="0"/>
              <a:t>“Adult swim hours from 8 am to 9 am and from 9 pm to 10 pm.”</a:t>
            </a:r>
            <a:endParaRPr lang="en-US" sz="2000" dirty="0" smtClean="0"/>
          </a:p>
          <a:p>
            <a:pPr>
              <a:buNone/>
            </a:pPr>
            <a:endParaRPr lang="en-US" sz="2000" dirty="0" smtClean="0"/>
          </a:p>
          <a:p>
            <a:endParaRPr lang="en-US" sz="1200" dirty="0"/>
          </a:p>
        </p:txBody>
      </p:sp>
      <p:sp>
        <p:nvSpPr>
          <p:cNvPr id="4" name="Date Placeholder 3"/>
          <p:cNvSpPr>
            <a:spLocks noGrp="1"/>
          </p:cNvSpPr>
          <p:nvPr>
            <p:ph type="dt" sz="half" idx="10"/>
          </p:nvPr>
        </p:nvSpPr>
        <p:spPr/>
        <p:txBody>
          <a:bodyPr/>
          <a:lstStyle/>
          <a:p>
            <a:pPr>
              <a:defRPr/>
            </a:pPr>
            <a:fld id="{12B999DD-4FA6-4CCD-AC82-B063853DD8CF}" type="datetime3">
              <a:rPr lang="en-US" smtClean="0"/>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smtClean="0"/>
              <a:t>Fair Housing Act Presentation</a:t>
            </a:r>
            <a:endParaRPr lang="en-US" dirty="0"/>
          </a:p>
        </p:txBody>
      </p:sp>
      <p:sp>
        <p:nvSpPr>
          <p:cNvPr id="6" name="Slide Number Placeholder 5"/>
          <p:cNvSpPr>
            <a:spLocks noGrp="1"/>
          </p:cNvSpPr>
          <p:nvPr>
            <p:ph type="sldNum" sz="quarter" idx="12"/>
          </p:nvPr>
        </p:nvSpPr>
        <p:spPr/>
        <p:txBody>
          <a:bodyPr/>
          <a:lstStyle/>
          <a:p>
            <a:pPr>
              <a:defRPr/>
            </a:pPr>
            <a:fld id="{B5E25C6B-BBB5-4B1E-A5FF-A2D4B12877F9}"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Providers </a:t>
            </a:r>
            <a:r>
              <a:rPr lang="en-US" dirty="0"/>
              <a:t>May:</a:t>
            </a:r>
            <a:endParaRPr lang="ne-NP" dirty="0"/>
          </a:p>
        </p:txBody>
      </p:sp>
      <p:sp>
        <p:nvSpPr>
          <p:cNvPr id="3" name="Content Placeholder 2"/>
          <p:cNvSpPr>
            <a:spLocks noGrp="1"/>
          </p:cNvSpPr>
          <p:nvPr>
            <p:ph idx="1"/>
          </p:nvPr>
        </p:nvSpPr>
        <p:spPr/>
        <p:txBody>
          <a:bodyPr/>
          <a:lstStyle/>
          <a:p>
            <a:pPr eaLnBrk="1" hangingPunct="1">
              <a:defRPr/>
            </a:pPr>
            <a:r>
              <a:rPr lang="en-US" dirty="0"/>
              <a:t>Check references</a:t>
            </a:r>
          </a:p>
          <a:p>
            <a:pPr eaLnBrk="1" hangingPunct="1">
              <a:defRPr/>
            </a:pPr>
            <a:r>
              <a:rPr lang="en-US" dirty="0"/>
              <a:t>Check ability to pay rent</a:t>
            </a:r>
          </a:p>
          <a:p>
            <a:pPr eaLnBrk="1" hangingPunct="1">
              <a:defRPr/>
            </a:pPr>
            <a:r>
              <a:rPr lang="en-US" dirty="0"/>
              <a:t>Inquire on how best to make reasonable accommodations for prospective tenant</a:t>
            </a:r>
          </a:p>
          <a:p>
            <a:pPr eaLnBrk="1" hangingPunct="1">
              <a:defRPr/>
            </a:pPr>
            <a:r>
              <a:rPr lang="en-US" dirty="0"/>
              <a:t>Create rules for benefit of entire community</a:t>
            </a:r>
          </a:p>
          <a:p>
            <a:pPr lvl="1" eaLnBrk="1" hangingPunct="1">
              <a:defRPr/>
            </a:pPr>
            <a:r>
              <a:rPr lang="en-US" dirty="0"/>
              <a:t>Given rules are not discriminatory</a:t>
            </a:r>
          </a:p>
          <a:p>
            <a:endParaRPr lang="ne-NP" dirty="0"/>
          </a:p>
        </p:txBody>
      </p:sp>
      <p:sp>
        <p:nvSpPr>
          <p:cNvPr id="4" name="Date Placeholder 3"/>
          <p:cNvSpPr>
            <a:spLocks noGrp="1"/>
          </p:cNvSpPr>
          <p:nvPr>
            <p:ph type="dt" sz="half" idx="10"/>
          </p:nvPr>
        </p:nvSpPr>
        <p:spPr/>
        <p:txBody>
          <a:bodyPr/>
          <a:lstStyle/>
          <a:p>
            <a:pPr>
              <a:defRPr/>
            </a:pPr>
            <a:fld id="{12B999DD-4FA6-4CCD-AC82-B063853DD8CF}" type="datetime3">
              <a:rPr lang="en-US" smtClean="0"/>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smtClean="0"/>
              <a:t>Fair Housing Act Presentation</a:t>
            </a:r>
            <a:endParaRPr lang="en-US" dirty="0"/>
          </a:p>
        </p:txBody>
      </p:sp>
      <p:sp>
        <p:nvSpPr>
          <p:cNvPr id="6" name="Slide Number Placeholder 5"/>
          <p:cNvSpPr>
            <a:spLocks noGrp="1"/>
          </p:cNvSpPr>
          <p:nvPr>
            <p:ph type="sldNum" sz="quarter" idx="12"/>
          </p:nvPr>
        </p:nvSpPr>
        <p:spPr/>
        <p:txBody>
          <a:bodyPr/>
          <a:lstStyle/>
          <a:p>
            <a:pPr>
              <a:defRPr/>
            </a:pPr>
            <a:fld id="{B5E25C6B-BBB5-4B1E-A5FF-A2D4B12877F9}" type="slidenum">
              <a:rPr lang="en-US" smtClean="0"/>
              <a:pPr>
                <a:defRPr/>
              </a:pPr>
              <a:t>25</a:t>
            </a:fld>
            <a:endParaRPr lang="en-US" dirty="0"/>
          </a:p>
        </p:txBody>
      </p:sp>
    </p:spTree>
    <p:extLst>
      <p:ext uri="{BB962C8B-B14F-4D97-AF65-F5344CB8AC3E}">
        <p14:creationId xmlns:p14="http://schemas.microsoft.com/office/powerpoint/2010/main" val="3521698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656A5AA7-5175-41A5-B24C-368D42F5B16D}" type="datetime3">
              <a:rPr lang="en-US"/>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a:t>Fair Housing Act Presentation</a:t>
            </a:r>
          </a:p>
        </p:txBody>
      </p:sp>
      <p:sp>
        <p:nvSpPr>
          <p:cNvPr id="6" name="Slide Number Placeholder 5"/>
          <p:cNvSpPr>
            <a:spLocks noGrp="1"/>
          </p:cNvSpPr>
          <p:nvPr>
            <p:ph type="sldNum" sz="quarter" idx="12"/>
          </p:nvPr>
        </p:nvSpPr>
        <p:spPr/>
        <p:txBody>
          <a:bodyPr/>
          <a:lstStyle/>
          <a:p>
            <a:pPr>
              <a:defRPr/>
            </a:pPr>
            <a:fld id="{13D23709-ED6C-4053-A69E-C6A90AFCEE7A}" type="slidenum">
              <a:rPr lang="en-US"/>
              <a:pPr>
                <a:defRPr/>
              </a:pPr>
              <a:t>26</a:t>
            </a:fld>
            <a:endParaRPr lang="en-US" dirty="0"/>
          </a:p>
        </p:txBody>
      </p:sp>
      <p:sp>
        <p:nvSpPr>
          <p:cNvPr id="46082" name="Rectangle 2"/>
          <p:cNvSpPr>
            <a:spLocks noGrp="1" noChangeArrowheads="1"/>
          </p:cNvSpPr>
          <p:nvPr>
            <p:ph type="title"/>
          </p:nvPr>
        </p:nvSpPr>
        <p:spPr/>
        <p:txBody>
          <a:bodyPr/>
          <a:lstStyle/>
          <a:p>
            <a:pPr eaLnBrk="1" hangingPunct="1">
              <a:defRPr/>
            </a:pPr>
            <a:r>
              <a:rPr lang="en-US" dirty="0" smtClean="0"/>
              <a:t>A person or entity may have a fair housing complaint when:</a:t>
            </a:r>
            <a:endParaRPr lang="en-US" dirty="0" smtClean="0"/>
          </a:p>
        </p:txBody>
      </p:sp>
      <p:sp>
        <p:nvSpPr>
          <p:cNvPr id="46083"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sz="3000" dirty="0" smtClean="0"/>
              <a:t>The person or party:</a:t>
            </a:r>
            <a:endParaRPr lang="en-US" sz="3000" dirty="0" smtClean="0"/>
          </a:p>
          <a:p>
            <a:pPr eaLnBrk="1" hangingPunct="1">
              <a:lnSpc>
                <a:spcPct val="90000"/>
              </a:lnSpc>
              <a:defRPr/>
            </a:pPr>
            <a:r>
              <a:rPr lang="en-US" sz="3000" dirty="0" smtClean="0"/>
              <a:t>Believes he or she is about to be injured by a discriminatory housing practice</a:t>
            </a:r>
          </a:p>
          <a:p>
            <a:pPr eaLnBrk="1" hangingPunct="1">
              <a:lnSpc>
                <a:spcPct val="90000"/>
              </a:lnSpc>
              <a:defRPr/>
            </a:pPr>
            <a:r>
              <a:rPr lang="en-US" sz="3000" dirty="0" smtClean="0"/>
              <a:t>Is a member of a protected class </a:t>
            </a:r>
          </a:p>
          <a:p>
            <a:pPr lvl="1" eaLnBrk="1" hangingPunct="1">
              <a:lnSpc>
                <a:spcPct val="90000"/>
              </a:lnSpc>
              <a:defRPr/>
            </a:pPr>
            <a:r>
              <a:rPr lang="en-US" sz="2600" dirty="0" smtClean="0"/>
              <a:t>Acts on behalf of a disabled person residing or intending to reside in the dwelling after it is sold, rented, or made available</a:t>
            </a:r>
          </a:p>
          <a:p>
            <a:pPr eaLnBrk="1" hangingPunct="1">
              <a:lnSpc>
                <a:spcPct val="90000"/>
              </a:lnSpc>
              <a:defRPr/>
            </a:pPr>
            <a:r>
              <a:rPr lang="en-US" sz="3100" dirty="0" smtClean="0"/>
              <a:t>Is a member in a group that is statistically affected by a policy</a:t>
            </a:r>
          </a:p>
          <a:p>
            <a:pPr eaLnBrk="1" hangingPunct="1">
              <a:lnSpc>
                <a:spcPct val="90000"/>
              </a:lnSpc>
              <a:buFont typeface="Wingdings" pitchFamily="2" charset="2"/>
              <a:buNone/>
              <a:defRPr/>
            </a:pPr>
            <a:endParaRPr lang="en-US" sz="31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fld id="{B91F46B1-FB5A-4225-96A0-5D70507DA50E}" type="datetime3">
              <a:rPr lang="en-US"/>
              <a:pPr>
                <a:defRPr/>
              </a:pPr>
              <a:t>18 March 2014</a:t>
            </a:fld>
            <a:endParaRPr lang="en-US" dirty="0"/>
          </a:p>
        </p:txBody>
      </p:sp>
      <p:sp>
        <p:nvSpPr>
          <p:cNvPr id="6" name="Footer Placeholder 5"/>
          <p:cNvSpPr>
            <a:spLocks noGrp="1"/>
          </p:cNvSpPr>
          <p:nvPr>
            <p:ph type="ftr" sz="quarter" idx="11"/>
          </p:nvPr>
        </p:nvSpPr>
        <p:spPr/>
        <p:txBody>
          <a:bodyPr/>
          <a:lstStyle/>
          <a:p>
            <a:pPr>
              <a:defRPr/>
            </a:pPr>
            <a:r>
              <a:rPr lang="en-US" dirty="0"/>
              <a:t>Fair Housing Act Presentation</a:t>
            </a:r>
          </a:p>
        </p:txBody>
      </p:sp>
      <p:sp>
        <p:nvSpPr>
          <p:cNvPr id="7" name="Slide Number Placeholder 6"/>
          <p:cNvSpPr>
            <a:spLocks noGrp="1"/>
          </p:cNvSpPr>
          <p:nvPr>
            <p:ph type="sldNum" sz="quarter" idx="12"/>
          </p:nvPr>
        </p:nvSpPr>
        <p:spPr/>
        <p:txBody>
          <a:bodyPr/>
          <a:lstStyle/>
          <a:p>
            <a:pPr>
              <a:defRPr/>
            </a:pPr>
            <a:fld id="{0F17A72B-E6DB-4DBF-B92C-2A52219343EE}" type="slidenum">
              <a:rPr lang="en-US"/>
              <a:pPr>
                <a:defRPr/>
              </a:pPr>
              <a:t>27</a:t>
            </a:fld>
            <a:endParaRPr lang="en-US" dirty="0"/>
          </a:p>
        </p:txBody>
      </p:sp>
      <p:sp>
        <p:nvSpPr>
          <p:cNvPr id="48130" name="Rectangle 2"/>
          <p:cNvSpPr>
            <a:spLocks noGrp="1" noChangeArrowheads="1"/>
          </p:cNvSpPr>
          <p:nvPr>
            <p:ph type="title"/>
          </p:nvPr>
        </p:nvSpPr>
        <p:spPr/>
        <p:txBody>
          <a:bodyPr/>
          <a:lstStyle/>
          <a:p>
            <a:pPr eaLnBrk="1" hangingPunct="1">
              <a:defRPr/>
            </a:pPr>
            <a:r>
              <a:rPr lang="en-US" dirty="0" smtClean="0"/>
              <a:t>Parties Who</a:t>
            </a:r>
            <a:r>
              <a:rPr lang="en-US" dirty="0" smtClean="0"/>
              <a:t> </a:t>
            </a:r>
            <a:r>
              <a:rPr lang="en-US" dirty="0" smtClean="0"/>
              <a:t>May Take Action Against A Discriminating Party</a:t>
            </a:r>
          </a:p>
        </p:txBody>
      </p:sp>
      <p:sp>
        <p:nvSpPr>
          <p:cNvPr id="48131" name="Rectangle 3"/>
          <p:cNvSpPr>
            <a:spLocks noGrp="1" noChangeArrowheads="1"/>
          </p:cNvSpPr>
          <p:nvPr>
            <p:ph type="body" sz="half" idx="2"/>
          </p:nvPr>
        </p:nvSpPr>
        <p:spPr>
          <a:xfrm>
            <a:off x="4643438" y="1828800"/>
            <a:ext cx="4033837" cy="3911601"/>
          </a:xfrm>
        </p:spPr>
        <p:txBody>
          <a:bodyPr/>
          <a:lstStyle/>
          <a:p>
            <a:pPr eaLnBrk="1" hangingPunct="1">
              <a:defRPr/>
            </a:pPr>
            <a:r>
              <a:rPr lang="en-US" sz="2800" dirty="0" smtClean="0"/>
              <a:t>Individuals</a:t>
            </a:r>
          </a:p>
          <a:p>
            <a:pPr eaLnBrk="1" hangingPunct="1">
              <a:defRPr/>
            </a:pPr>
            <a:r>
              <a:rPr lang="en-US" sz="2800" dirty="0" smtClean="0"/>
              <a:t>Testers</a:t>
            </a:r>
            <a:endParaRPr lang="en-US" sz="2800" dirty="0" smtClean="0"/>
          </a:p>
          <a:p>
            <a:pPr eaLnBrk="1" hangingPunct="1">
              <a:defRPr/>
            </a:pPr>
            <a:r>
              <a:rPr lang="en-US" sz="2800" dirty="0" smtClean="0"/>
              <a:t>Fair Housing Organizations</a:t>
            </a:r>
          </a:p>
          <a:p>
            <a:pPr eaLnBrk="1" hangingPunct="1">
              <a:defRPr/>
            </a:pPr>
            <a:r>
              <a:rPr lang="en-US" sz="2800" dirty="0" smtClean="0"/>
              <a:t>Neighbors</a:t>
            </a:r>
          </a:p>
          <a:p>
            <a:pPr eaLnBrk="1" hangingPunct="1">
              <a:defRPr/>
            </a:pPr>
            <a:r>
              <a:rPr lang="en-US" sz="2800" dirty="0" smtClean="0"/>
              <a:t>Community groups</a:t>
            </a:r>
          </a:p>
          <a:p>
            <a:pPr eaLnBrk="1" hangingPunct="1">
              <a:defRPr/>
            </a:pPr>
            <a:r>
              <a:rPr lang="en-US" sz="2800" dirty="0" smtClean="0"/>
              <a:t>Municipalities</a:t>
            </a:r>
          </a:p>
          <a:p>
            <a:pPr eaLnBrk="1" hangingPunct="1">
              <a:defRPr/>
            </a:pPr>
            <a:r>
              <a:rPr lang="en-US" sz="2800" dirty="0" smtClean="0"/>
              <a:t>Housing Providers/HP Employees</a:t>
            </a:r>
            <a:endParaRPr lang="en-US" sz="2800" dirty="0" smtClean="0"/>
          </a:p>
        </p:txBody>
      </p:sp>
      <p:pic>
        <p:nvPicPr>
          <p:cNvPr id="23559" name="Picture 4" descr="Image 15"/>
          <p:cNvPicPr>
            <a:picLocks noGrp="1" noChangeAspect="1" noChangeArrowheads="1"/>
          </p:cNvPicPr>
          <p:nvPr>
            <p:ph type="clipArt" sz="half" idx="1"/>
          </p:nvPr>
        </p:nvPicPr>
        <p:blipFill>
          <a:blip r:embed="rId3" cstate="print"/>
          <a:srcRect/>
          <a:stretch>
            <a:fillRect/>
          </a:stretch>
        </p:blipFill>
        <p:spPr>
          <a:xfrm>
            <a:off x="974725" y="1981200"/>
            <a:ext cx="2998788" cy="41148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50523BD0-1E0B-4A54-8BE6-84638AAC00F5}" type="datetime3">
              <a:rPr lang="en-US"/>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a:t>Fair Housing Act Presentation</a:t>
            </a:r>
          </a:p>
        </p:txBody>
      </p:sp>
      <p:sp>
        <p:nvSpPr>
          <p:cNvPr id="6" name="Slide Number Placeholder 5"/>
          <p:cNvSpPr>
            <a:spLocks noGrp="1"/>
          </p:cNvSpPr>
          <p:nvPr>
            <p:ph type="sldNum" sz="quarter" idx="12"/>
          </p:nvPr>
        </p:nvSpPr>
        <p:spPr/>
        <p:txBody>
          <a:bodyPr/>
          <a:lstStyle/>
          <a:p>
            <a:pPr>
              <a:defRPr/>
            </a:pPr>
            <a:fld id="{372FF5D8-8C09-4FCA-BEF0-DF21EF100DC7}" type="slidenum">
              <a:rPr lang="en-US"/>
              <a:pPr>
                <a:defRPr/>
              </a:pPr>
              <a:t>28</a:t>
            </a:fld>
            <a:endParaRPr lang="en-US" dirty="0"/>
          </a:p>
        </p:txBody>
      </p:sp>
      <p:sp>
        <p:nvSpPr>
          <p:cNvPr id="56322" name="Rectangle 2"/>
          <p:cNvSpPr>
            <a:spLocks noGrp="1" noChangeArrowheads="1"/>
          </p:cNvSpPr>
          <p:nvPr>
            <p:ph type="title"/>
          </p:nvPr>
        </p:nvSpPr>
        <p:spPr/>
        <p:txBody>
          <a:bodyPr/>
          <a:lstStyle/>
          <a:p>
            <a:pPr eaLnBrk="1" hangingPunct="1">
              <a:defRPr/>
            </a:pPr>
            <a:r>
              <a:rPr lang="en-US" dirty="0"/>
              <a:t>Reporting Discrimination</a:t>
            </a:r>
            <a:endParaRPr lang="en-US" dirty="0" smtClean="0"/>
          </a:p>
        </p:txBody>
      </p:sp>
      <p:sp>
        <p:nvSpPr>
          <p:cNvPr id="56323" name="Rectangle 3"/>
          <p:cNvSpPr>
            <a:spLocks noGrp="1" noChangeArrowheads="1"/>
          </p:cNvSpPr>
          <p:nvPr>
            <p:ph type="body" idx="1"/>
          </p:nvPr>
        </p:nvSpPr>
        <p:spPr>
          <a:xfrm>
            <a:off x="457200" y="1600200"/>
            <a:ext cx="8229600" cy="4495800"/>
          </a:xfrm>
        </p:spPr>
        <p:txBody>
          <a:bodyPr/>
          <a:lstStyle/>
          <a:p>
            <a:pPr eaLnBrk="1" hangingPunct="1">
              <a:defRPr/>
            </a:pPr>
            <a:r>
              <a:rPr lang="en-US" dirty="0"/>
              <a:t>Document the incident:</a:t>
            </a:r>
          </a:p>
          <a:p>
            <a:pPr lvl="1" eaLnBrk="1" hangingPunct="1">
              <a:defRPr/>
            </a:pPr>
            <a:r>
              <a:rPr lang="en-US" dirty="0"/>
              <a:t>Write down the date of the incident</a:t>
            </a:r>
          </a:p>
          <a:p>
            <a:pPr lvl="1" eaLnBrk="1" hangingPunct="1">
              <a:defRPr/>
            </a:pPr>
            <a:r>
              <a:rPr lang="en-US" dirty="0"/>
              <a:t>Time it occurred</a:t>
            </a:r>
          </a:p>
          <a:p>
            <a:pPr lvl="1" eaLnBrk="1" hangingPunct="1">
              <a:defRPr/>
            </a:pPr>
            <a:r>
              <a:rPr lang="en-US" dirty="0"/>
              <a:t>Any witnesses</a:t>
            </a:r>
          </a:p>
          <a:p>
            <a:pPr lvl="1" eaLnBrk="1" hangingPunct="1">
              <a:defRPr/>
            </a:pPr>
            <a:r>
              <a:rPr lang="en-US" dirty="0"/>
              <a:t>Summary of the incident</a:t>
            </a:r>
          </a:p>
          <a:p>
            <a:pPr lvl="1" eaLnBrk="1" hangingPunct="1">
              <a:defRPr/>
            </a:pPr>
            <a:r>
              <a:rPr lang="en-US" dirty="0"/>
              <a:t>Any response or action taken</a:t>
            </a:r>
          </a:p>
          <a:p>
            <a:pPr eaLnBrk="1" hangingPunct="1">
              <a:defRPr/>
            </a:pPr>
            <a:r>
              <a:rPr lang="en-US" dirty="0" smtClean="0"/>
              <a:t>Discuss and report it</a:t>
            </a:r>
            <a:endParaRPr lang="en-US" dirty="0"/>
          </a:p>
          <a:p>
            <a:pPr lvl="1" eaLnBrk="1" hangingPunct="1">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r>
              <a:rPr lang="en-US" dirty="0" smtClean="0"/>
              <a:t>Discuss and Report Where?</a:t>
            </a:r>
            <a:endParaRPr lang="ne-NP" dirty="0"/>
          </a:p>
        </p:txBody>
      </p:sp>
      <p:sp>
        <p:nvSpPr>
          <p:cNvPr id="58370" name="Rectangle 2"/>
          <p:cNvSpPr>
            <a:spLocks noGrp="1" noChangeArrowheads="1"/>
          </p:cNvSpPr>
          <p:nvPr>
            <p:ph idx="1"/>
          </p:nvPr>
        </p:nvSpPr>
        <p:spPr>
          <a:xfrm>
            <a:off x="457200" y="1219200"/>
            <a:ext cx="8229600" cy="5105400"/>
          </a:xfrm>
        </p:spPr>
        <p:txBody>
          <a:bodyPr/>
          <a:lstStyle/>
          <a:p>
            <a:pPr eaLnBrk="1" hangingPunct="1">
              <a:lnSpc>
                <a:spcPct val="90000"/>
              </a:lnSpc>
              <a:defRPr/>
            </a:pPr>
            <a:r>
              <a:rPr lang="en-US" sz="2800" dirty="0" smtClean="0"/>
              <a:t>HUD(the </a:t>
            </a:r>
            <a:r>
              <a:rPr lang="en-US" sz="2800" dirty="0"/>
              <a:t>US Department of Housing and Urban Development)</a:t>
            </a:r>
          </a:p>
          <a:p>
            <a:pPr lvl="1" eaLnBrk="1" hangingPunct="1">
              <a:lnSpc>
                <a:spcPct val="90000"/>
              </a:lnSpc>
              <a:defRPr/>
            </a:pPr>
            <a:r>
              <a:rPr lang="en-US" sz="2400" dirty="0"/>
              <a:t>Online, </a:t>
            </a:r>
            <a:r>
              <a:rPr lang="en-US" sz="2400" dirty="0">
                <a:hlinkClick r:id="rId3"/>
              </a:rPr>
              <a:t>www.hud.gov</a:t>
            </a:r>
            <a:endParaRPr lang="en-US" sz="2400" dirty="0"/>
          </a:p>
          <a:p>
            <a:pPr lvl="1" eaLnBrk="1" hangingPunct="1">
              <a:lnSpc>
                <a:spcPct val="90000"/>
              </a:lnSpc>
              <a:defRPr/>
            </a:pPr>
            <a:r>
              <a:rPr lang="en-US" sz="2400" dirty="0">
                <a:solidFill>
                  <a:schemeClr val="tx2"/>
                </a:solidFill>
              </a:rPr>
              <a:t>Toll Free: 1-800-669-9777 </a:t>
            </a:r>
          </a:p>
          <a:p>
            <a:pPr lvl="1" eaLnBrk="1" hangingPunct="1">
              <a:lnSpc>
                <a:spcPct val="90000"/>
              </a:lnSpc>
              <a:defRPr/>
            </a:pPr>
            <a:r>
              <a:rPr lang="en-US" sz="2400" dirty="0">
                <a:solidFill>
                  <a:schemeClr val="tx2"/>
                </a:solidFill>
              </a:rPr>
              <a:t>TDD/TTY: 1-800-927-9275 (TDD)</a:t>
            </a:r>
            <a:endParaRPr lang="en-US" sz="2400" dirty="0"/>
          </a:p>
          <a:p>
            <a:pPr eaLnBrk="1" hangingPunct="1">
              <a:lnSpc>
                <a:spcPct val="90000"/>
              </a:lnSpc>
              <a:defRPr/>
            </a:pPr>
            <a:r>
              <a:rPr lang="en-US" sz="2800" dirty="0"/>
              <a:t>Intermountain Fair Housing Council</a:t>
            </a:r>
          </a:p>
          <a:p>
            <a:pPr lvl="1" eaLnBrk="1" hangingPunct="1">
              <a:lnSpc>
                <a:spcPct val="90000"/>
              </a:lnSpc>
              <a:defRPr/>
            </a:pPr>
            <a:r>
              <a:rPr lang="en-US" sz="2400" dirty="0">
                <a:solidFill>
                  <a:schemeClr val="tx2"/>
                </a:solidFill>
              </a:rPr>
              <a:t>(208) 383-0695 in Boise </a:t>
            </a:r>
          </a:p>
          <a:p>
            <a:pPr lvl="1" eaLnBrk="1" hangingPunct="1">
              <a:lnSpc>
                <a:spcPct val="90000"/>
              </a:lnSpc>
              <a:defRPr/>
            </a:pPr>
            <a:r>
              <a:rPr lang="en-US" sz="2400" dirty="0">
                <a:solidFill>
                  <a:schemeClr val="tx2"/>
                </a:solidFill>
              </a:rPr>
              <a:t>Toll Free: 1-800-717-0695 </a:t>
            </a:r>
          </a:p>
          <a:p>
            <a:pPr eaLnBrk="1" hangingPunct="1">
              <a:lnSpc>
                <a:spcPct val="90000"/>
              </a:lnSpc>
              <a:defRPr/>
            </a:pPr>
            <a:r>
              <a:rPr lang="en-US" sz="2800" dirty="0"/>
              <a:t>Idaho Human Rights Commission</a:t>
            </a:r>
          </a:p>
          <a:p>
            <a:pPr lvl="1" eaLnBrk="1" hangingPunct="1">
              <a:lnSpc>
                <a:spcPct val="90000"/>
              </a:lnSpc>
              <a:defRPr/>
            </a:pPr>
            <a:r>
              <a:rPr lang="en-US" sz="2400" dirty="0">
                <a:solidFill>
                  <a:schemeClr val="tx2"/>
                </a:solidFill>
              </a:rPr>
              <a:t>(208) </a:t>
            </a:r>
            <a:r>
              <a:rPr lang="en-US" sz="2400" dirty="0" smtClean="0">
                <a:solidFill>
                  <a:schemeClr val="tx2"/>
                </a:solidFill>
              </a:rPr>
              <a:t>334-2873</a:t>
            </a:r>
            <a:endParaRPr lang="en-US" sz="2400" dirty="0">
              <a:solidFill>
                <a:schemeClr val="tx2"/>
              </a:solidFill>
            </a:endParaRPr>
          </a:p>
          <a:p>
            <a:pPr lvl="1" eaLnBrk="1" hangingPunct="1">
              <a:lnSpc>
                <a:spcPct val="90000"/>
              </a:lnSpc>
              <a:defRPr/>
            </a:pPr>
            <a:r>
              <a:rPr lang="en-US" sz="2400" dirty="0">
                <a:solidFill>
                  <a:schemeClr val="tx2"/>
                </a:solidFill>
              </a:rPr>
              <a:t>Toll Free: (888) 249-7025</a:t>
            </a:r>
          </a:p>
          <a:p>
            <a:pPr lvl="1" eaLnBrk="1" hangingPunct="1">
              <a:lnSpc>
                <a:spcPct val="90000"/>
              </a:lnSpc>
              <a:defRPr/>
            </a:pPr>
            <a:r>
              <a:rPr lang="en-US" sz="2400" dirty="0">
                <a:solidFill>
                  <a:schemeClr val="tx2"/>
                </a:solidFill>
              </a:rPr>
              <a:t>TDD/TTY: (208) 334-4751</a:t>
            </a:r>
          </a:p>
          <a:p>
            <a:pPr marL="0" indent="0" eaLnBrk="1" hangingPunct="1">
              <a:buNone/>
              <a:defRPr/>
            </a:pPr>
            <a:endParaRPr lang="en-US" sz="3600" dirty="0" smtClean="0"/>
          </a:p>
        </p:txBody>
      </p:sp>
      <p:sp>
        <p:nvSpPr>
          <p:cNvPr id="3" name="Date Placeholder 3"/>
          <p:cNvSpPr>
            <a:spLocks noGrp="1"/>
          </p:cNvSpPr>
          <p:nvPr>
            <p:ph type="dt" sz="half" idx="10"/>
          </p:nvPr>
        </p:nvSpPr>
        <p:spPr/>
        <p:txBody>
          <a:bodyPr/>
          <a:lstStyle/>
          <a:p>
            <a:pPr>
              <a:defRPr/>
            </a:pPr>
            <a:fld id="{A8DB5B67-6333-46E0-95BB-0CF003DB2245}" type="datetime3">
              <a:rPr lang="en-US" smtClean="0"/>
              <a:pPr>
                <a:defRPr/>
              </a:pPr>
              <a:t>18 March 2014</a:t>
            </a:fld>
            <a:endParaRPr lang="en-US" dirty="0"/>
          </a:p>
        </p:txBody>
      </p:sp>
      <p:sp>
        <p:nvSpPr>
          <p:cNvPr id="4" name="Footer Placeholder 4"/>
          <p:cNvSpPr>
            <a:spLocks noGrp="1"/>
          </p:cNvSpPr>
          <p:nvPr>
            <p:ph type="ftr" sz="quarter" idx="11"/>
          </p:nvPr>
        </p:nvSpPr>
        <p:spPr/>
        <p:txBody>
          <a:bodyPr/>
          <a:lstStyle/>
          <a:p>
            <a:pPr>
              <a:defRPr/>
            </a:pPr>
            <a:r>
              <a:rPr lang="en-US" dirty="0"/>
              <a:t>Fair Housing Act Presentation</a:t>
            </a:r>
          </a:p>
        </p:txBody>
      </p:sp>
      <p:sp>
        <p:nvSpPr>
          <p:cNvPr id="5" name="Slide Number Placeholder 5"/>
          <p:cNvSpPr>
            <a:spLocks noGrp="1"/>
          </p:cNvSpPr>
          <p:nvPr>
            <p:ph type="sldNum" sz="quarter" idx="12"/>
          </p:nvPr>
        </p:nvSpPr>
        <p:spPr/>
        <p:txBody>
          <a:bodyPr/>
          <a:lstStyle/>
          <a:p>
            <a:pPr>
              <a:defRPr/>
            </a:pPr>
            <a:fld id="{FCE82A35-7EBA-4D64-8E61-422564B4039F}" type="slidenum">
              <a:rPr lang="en-US"/>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fld id="{E3C951BC-DE7F-4A09-96F1-DBF6618F98EF}" type="datetime3">
              <a:rPr lang="en-US"/>
              <a:pPr>
                <a:defRPr/>
              </a:pPr>
              <a:t>18 March 2014</a:t>
            </a:fld>
            <a:endParaRPr lang="en-US" dirty="0"/>
          </a:p>
        </p:txBody>
      </p:sp>
      <p:sp>
        <p:nvSpPr>
          <p:cNvPr id="4" name="Footer Placeholder 4"/>
          <p:cNvSpPr>
            <a:spLocks noGrp="1"/>
          </p:cNvSpPr>
          <p:nvPr>
            <p:ph type="ftr" sz="quarter" idx="11"/>
          </p:nvPr>
        </p:nvSpPr>
        <p:spPr/>
        <p:txBody>
          <a:bodyPr/>
          <a:lstStyle/>
          <a:p>
            <a:pPr>
              <a:defRPr/>
            </a:pPr>
            <a:r>
              <a:rPr lang="en-US" dirty="0"/>
              <a:t>Fair Housing Act Presentation</a:t>
            </a:r>
          </a:p>
        </p:txBody>
      </p:sp>
      <p:sp>
        <p:nvSpPr>
          <p:cNvPr id="5" name="Slide Number Placeholder 5"/>
          <p:cNvSpPr>
            <a:spLocks noGrp="1"/>
          </p:cNvSpPr>
          <p:nvPr>
            <p:ph type="sldNum" sz="quarter" idx="12"/>
          </p:nvPr>
        </p:nvSpPr>
        <p:spPr/>
        <p:txBody>
          <a:bodyPr/>
          <a:lstStyle/>
          <a:p>
            <a:pPr>
              <a:defRPr/>
            </a:pPr>
            <a:fld id="{AA9818DE-B3C2-4E76-9712-FC789C116A9E}" type="slidenum">
              <a:rPr lang="en-US"/>
              <a:pPr>
                <a:defRPr/>
              </a:pPr>
              <a:t>3</a:t>
            </a:fld>
            <a:endParaRPr lang="en-US" dirty="0"/>
          </a:p>
        </p:txBody>
      </p:sp>
      <p:sp>
        <p:nvSpPr>
          <p:cNvPr id="7170" name="Rectangle 2"/>
          <p:cNvSpPr>
            <a:spLocks noGrp="1" noChangeArrowheads="1"/>
          </p:cNvSpPr>
          <p:nvPr>
            <p:ph type="body" idx="1"/>
          </p:nvPr>
        </p:nvSpPr>
        <p:spPr>
          <a:xfrm>
            <a:off x="684213" y="333375"/>
            <a:ext cx="7772400" cy="5403850"/>
          </a:xfrm>
        </p:spPr>
        <p:txBody>
          <a:bodyPr/>
          <a:lstStyle/>
          <a:p>
            <a:pPr marL="812800" indent="-812800" eaLnBrk="1" hangingPunct="1">
              <a:buFontTx/>
              <a:buAutoNum type="romanUcPeriod"/>
              <a:defRPr/>
            </a:pPr>
            <a:r>
              <a:rPr lang="en-US" sz="3600" dirty="0" smtClean="0"/>
              <a:t>Fair </a:t>
            </a:r>
            <a:r>
              <a:rPr lang="en-US" sz="3600" dirty="0" smtClean="0"/>
              <a:t>Housing </a:t>
            </a:r>
            <a:r>
              <a:rPr lang="en-US" sz="3600" dirty="0" smtClean="0"/>
              <a:t>Basics  </a:t>
            </a:r>
            <a:endParaRPr lang="en-US" sz="3600" dirty="0" smtClean="0"/>
          </a:p>
          <a:p>
            <a:pPr marL="812800" indent="-812800" eaLnBrk="1" hangingPunct="1">
              <a:buFontTx/>
              <a:buAutoNum type="romanUcPeriod"/>
              <a:defRPr/>
            </a:pPr>
            <a:r>
              <a:rPr lang="en-US" sz="3600" dirty="0" smtClean="0"/>
              <a:t>Fair Housing:  National Origin and LEP Compliance  </a:t>
            </a:r>
          </a:p>
          <a:p>
            <a:pPr marL="812800" indent="-812800" eaLnBrk="1" hangingPunct="1">
              <a:buFontTx/>
              <a:buAutoNum type="romanUcPeriod"/>
              <a:defRPr/>
            </a:pPr>
            <a:r>
              <a:rPr lang="en-US" sz="3600" dirty="0" smtClean="0"/>
              <a:t>Fair Housing and Sexual Orientation/Gender Identity</a:t>
            </a:r>
          </a:p>
          <a:p>
            <a:pPr marL="812800" indent="-812800" eaLnBrk="1" hangingPunct="1">
              <a:buFontTx/>
              <a:buAutoNum type="romanUcPeriod"/>
              <a:defRPr/>
            </a:pPr>
            <a:r>
              <a:rPr lang="en-US" sz="3600" dirty="0" smtClean="0"/>
              <a:t>Reasonable Accommodation and Service/Companion Animals</a:t>
            </a:r>
          </a:p>
          <a:p>
            <a:pPr marL="812800" indent="-812800" eaLnBrk="1" hangingPunct="1">
              <a:buFontTx/>
              <a:buAutoNum type="romanUcPeriod"/>
              <a:defRPr/>
            </a:pPr>
            <a:r>
              <a:rPr lang="en-US" sz="3600" dirty="0" smtClean="0"/>
              <a:t>Mediation and Case Studies</a:t>
            </a:r>
            <a:endParaRPr lang="en-US" sz="3600" dirty="0" smtClean="0"/>
          </a:p>
          <a:p>
            <a:pPr marL="812800" indent="-812800" eaLnBrk="1" hangingPunct="1">
              <a:buFontTx/>
              <a:buAutoNum type="romanUcPeriod"/>
              <a:defRPr/>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Filing a Complaint with HUD</a:t>
            </a:r>
            <a:endParaRPr lang="ne-NP" dirty="0"/>
          </a:p>
        </p:txBody>
      </p:sp>
      <p:sp>
        <p:nvSpPr>
          <p:cNvPr id="8" name="Text Placeholder 7"/>
          <p:cNvSpPr>
            <a:spLocks noGrp="1"/>
          </p:cNvSpPr>
          <p:nvPr>
            <p:ph type="body" sz="half" idx="1"/>
          </p:nvPr>
        </p:nvSpPr>
        <p:spPr>
          <a:xfrm>
            <a:off x="457200" y="1524000"/>
            <a:ext cx="4038600" cy="4876800"/>
          </a:xfrm>
        </p:spPr>
        <p:txBody>
          <a:bodyPr/>
          <a:lstStyle/>
          <a:p>
            <a:pPr eaLnBrk="1" hangingPunct="1">
              <a:buNone/>
              <a:defRPr/>
            </a:pPr>
            <a:r>
              <a:rPr lang="en-US" sz="2200" dirty="0"/>
              <a:t>1. Complaints must be filed through the HUD administration process within one (1) year of discrimination</a:t>
            </a:r>
          </a:p>
          <a:p>
            <a:pPr eaLnBrk="1" hangingPunct="1">
              <a:buNone/>
              <a:defRPr/>
            </a:pPr>
            <a:endParaRPr lang="en-US" sz="1200" dirty="0"/>
          </a:p>
          <a:p>
            <a:pPr eaLnBrk="1" hangingPunct="1">
              <a:buNone/>
              <a:defRPr/>
            </a:pPr>
            <a:r>
              <a:rPr lang="en-US" sz="2200" dirty="0"/>
              <a:t>2. HUD will either complete an investigation of the </a:t>
            </a:r>
            <a:r>
              <a:rPr lang="en-US" sz="2200" dirty="0" smtClean="0"/>
              <a:t>complaint </a:t>
            </a:r>
            <a:r>
              <a:rPr lang="en-US" sz="2200" dirty="0"/>
              <a:t>within one hundred (100) days or provide a reason it failed to do so.</a:t>
            </a:r>
          </a:p>
          <a:p>
            <a:pPr eaLnBrk="1" hangingPunct="1">
              <a:buNone/>
              <a:defRPr/>
            </a:pPr>
            <a:r>
              <a:rPr lang="en-US" sz="1600" dirty="0" smtClean="0">
                <a:hlinkClick r:id="rId2"/>
              </a:rPr>
              <a:t>http</a:t>
            </a:r>
            <a:r>
              <a:rPr lang="en-US" sz="1600" dirty="0">
                <a:hlinkClick r:id="rId2"/>
              </a:rPr>
              <a:t>://portal.hud.gov/hudportal/HUD?src=/program_offices/fair_housing_equal_opp/online-complaint</a:t>
            </a:r>
            <a:r>
              <a:rPr lang="en-US" sz="1600" dirty="0"/>
              <a:t> </a:t>
            </a:r>
          </a:p>
          <a:p>
            <a:endParaRPr lang="ne-NP" dirty="0"/>
          </a:p>
        </p:txBody>
      </p:sp>
      <p:sp>
        <p:nvSpPr>
          <p:cNvPr id="4" name="Date Placeholder 3"/>
          <p:cNvSpPr>
            <a:spLocks noGrp="1"/>
          </p:cNvSpPr>
          <p:nvPr>
            <p:ph type="dt" sz="half" idx="10"/>
          </p:nvPr>
        </p:nvSpPr>
        <p:spPr/>
        <p:txBody>
          <a:bodyPr/>
          <a:lstStyle/>
          <a:p>
            <a:pPr>
              <a:defRPr/>
            </a:pPr>
            <a:fld id="{12B999DD-4FA6-4CCD-AC82-B063853DD8CF}" type="datetime3">
              <a:rPr lang="en-US" smtClean="0"/>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smtClean="0"/>
              <a:t>Fair Housing Act Presentation</a:t>
            </a:r>
            <a:endParaRPr lang="en-US" dirty="0"/>
          </a:p>
        </p:txBody>
      </p:sp>
      <p:sp>
        <p:nvSpPr>
          <p:cNvPr id="6" name="Slide Number Placeholder 5"/>
          <p:cNvSpPr>
            <a:spLocks noGrp="1"/>
          </p:cNvSpPr>
          <p:nvPr>
            <p:ph type="sldNum" sz="quarter" idx="12"/>
          </p:nvPr>
        </p:nvSpPr>
        <p:spPr/>
        <p:txBody>
          <a:bodyPr/>
          <a:lstStyle/>
          <a:p>
            <a:pPr>
              <a:defRPr/>
            </a:pPr>
            <a:fld id="{B5E25C6B-BBB5-4B1E-A5FF-A2D4B12877F9}" type="slidenum">
              <a:rPr lang="en-US" smtClean="0"/>
              <a:pPr>
                <a:defRPr/>
              </a:pPr>
              <a:t>30</a:t>
            </a:fld>
            <a:endParaRPr lang="en-US" dirty="0"/>
          </a:p>
        </p:txBody>
      </p:sp>
      <p:pic>
        <p:nvPicPr>
          <p:cNvPr id="10" name="Picture 4" descr="Image 22"/>
          <p:cNvPicPr>
            <a:picLocks noGrp="1" noChangeAspect="1" noChangeArrowheads="1"/>
          </p:cNvPicPr>
          <p:nvPr>
            <p:ph type="clipArt" sz="half" idx="2"/>
          </p:nvPr>
        </p:nvPicPr>
        <p:blipFill>
          <a:blip r:embed="rId3" cstate="print"/>
          <a:srcRect/>
          <a:stretch>
            <a:fillRect/>
          </a:stretch>
        </p:blipFill>
        <p:spPr>
          <a:xfrm>
            <a:off x="5158740" y="1600200"/>
            <a:ext cx="3017519" cy="4495800"/>
          </a:xfrm>
        </p:spPr>
      </p:pic>
    </p:spTree>
    <p:extLst>
      <p:ext uri="{BB962C8B-B14F-4D97-AF65-F5344CB8AC3E}">
        <p14:creationId xmlns:p14="http://schemas.microsoft.com/office/powerpoint/2010/main" val="1668815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Further Action</a:t>
            </a:r>
            <a:endParaRPr lang="ne-NP" dirty="0"/>
          </a:p>
        </p:txBody>
      </p:sp>
      <p:sp>
        <p:nvSpPr>
          <p:cNvPr id="9" name="Content Placeholder 8"/>
          <p:cNvSpPr>
            <a:spLocks noGrp="1"/>
          </p:cNvSpPr>
          <p:nvPr>
            <p:ph idx="1"/>
          </p:nvPr>
        </p:nvSpPr>
        <p:spPr/>
        <p:txBody>
          <a:bodyPr/>
          <a:lstStyle/>
          <a:p>
            <a:pPr eaLnBrk="1" hangingPunct="1">
              <a:defRPr/>
            </a:pPr>
            <a:r>
              <a:rPr lang="en-US" dirty="0"/>
              <a:t>If HUD finds that there is reasonable cause, then a charge will be issued and may:</a:t>
            </a:r>
          </a:p>
          <a:p>
            <a:pPr lvl="1" eaLnBrk="1" hangingPunct="1">
              <a:defRPr/>
            </a:pPr>
            <a:r>
              <a:rPr lang="en-US" dirty="0"/>
              <a:t>Go to trial before an administrative law judge</a:t>
            </a:r>
          </a:p>
          <a:p>
            <a:pPr lvl="1" eaLnBrk="1" hangingPunct="1">
              <a:defRPr/>
            </a:pPr>
            <a:r>
              <a:rPr lang="en-US" dirty="0"/>
              <a:t>Go to court where the complaint will be represented by the Justice Department</a:t>
            </a:r>
          </a:p>
          <a:p>
            <a:endParaRPr lang="ne-NP" dirty="0"/>
          </a:p>
        </p:txBody>
      </p:sp>
      <p:sp>
        <p:nvSpPr>
          <p:cNvPr id="5" name="Date Placeholder 4"/>
          <p:cNvSpPr>
            <a:spLocks noGrp="1"/>
          </p:cNvSpPr>
          <p:nvPr>
            <p:ph type="dt" sz="half" idx="10"/>
          </p:nvPr>
        </p:nvSpPr>
        <p:spPr/>
        <p:txBody>
          <a:bodyPr/>
          <a:lstStyle/>
          <a:p>
            <a:pPr>
              <a:defRPr/>
            </a:pPr>
            <a:fld id="{A2B50CB3-04DA-49C6-AA6A-B6C3DDF1BFBA}" type="datetime3">
              <a:rPr lang="en-US" smtClean="0"/>
              <a:pPr>
                <a:defRPr/>
              </a:pPr>
              <a:t>18 March 2014</a:t>
            </a:fld>
            <a:endParaRPr lang="en-US" dirty="0"/>
          </a:p>
        </p:txBody>
      </p:sp>
      <p:sp>
        <p:nvSpPr>
          <p:cNvPr id="6" name="Footer Placeholder 5"/>
          <p:cNvSpPr>
            <a:spLocks noGrp="1"/>
          </p:cNvSpPr>
          <p:nvPr>
            <p:ph type="ftr" sz="quarter" idx="11"/>
          </p:nvPr>
        </p:nvSpPr>
        <p:spPr/>
        <p:txBody>
          <a:bodyPr/>
          <a:lstStyle/>
          <a:p>
            <a:pPr>
              <a:defRPr/>
            </a:pPr>
            <a:r>
              <a:rPr lang="en-US" dirty="0" smtClean="0"/>
              <a:t>Fair Housing Act Presentation</a:t>
            </a:r>
            <a:endParaRPr lang="en-US" dirty="0"/>
          </a:p>
        </p:txBody>
      </p:sp>
      <p:sp>
        <p:nvSpPr>
          <p:cNvPr id="7" name="Slide Number Placeholder 6"/>
          <p:cNvSpPr>
            <a:spLocks noGrp="1"/>
          </p:cNvSpPr>
          <p:nvPr>
            <p:ph type="sldNum" sz="quarter" idx="12"/>
          </p:nvPr>
        </p:nvSpPr>
        <p:spPr/>
        <p:txBody>
          <a:bodyPr/>
          <a:lstStyle/>
          <a:p>
            <a:pPr>
              <a:defRPr/>
            </a:pPr>
            <a:fld id="{3430A136-66CC-4611-AF33-C8ABBDCA33A9}" type="slidenum">
              <a:rPr lang="en-US" smtClean="0"/>
              <a:pPr>
                <a:defRPr/>
              </a:pPr>
              <a:t>31</a:t>
            </a:fld>
            <a:endParaRPr lang="en-US" dirty="0"/>
          </a:p>
        </p:txBody>
      </p:sp>
    </p:spTree>
    <p:extLst>
      <p:ext uri="{BB962C8B-B14F-4D97-AF65-F5344CB8AC3E}">
        <p14:creationId xmlns:p14="http://schemas.microsoft.com/office/powerpoint/2010/main" val="2286928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Filing in Court</a:t>
            </a:r>
            <a:endParaRPr lang="ne-NP" dirty="0"/>
          </a:p>
        </p:txBody>
      </p:sp>
      <p:sp>
        <p:nvSpPr>
          <p:cNvPr id="3" name="Content Placeholder 2"/>
          <p:cNvSpPr>
            <a:spLocks noGrp="1"/>
          </p:cNvSpPr>
          <p:nvPr>
            <p:ph idx="1"/>
          </p:nvPr>
        </p:nvSpPr>
        <p:spPr/>
        <p:txBody>
          <a:bodyPr/>
          <a:lstStyle/>
          <a:p>
            <a:pPr eaLnBrk="1" hangingPunct="1">
              <a:defRPr/>
            </a:pPr>
            <a:r>
              <a:rPr lang="en-US" dirty="0"/>
              <a:t>Private </a:t>
            </a:r>
            <a:r>
              <a:rPr lang="en-US" dirty="0" smtClean="0"/>
              <a:t>attorneys/individuals </a:t>
            </a:r>
            <a:r>
              <a:rPr lang="en-US" dirty="0"/>
              <a:t>may file a suit within two (2) years of the alleged violation</a:t>
            </a:r>
          </a:p>
          <a:p>
            <a:pPr eaLnBrk="1" hangingPunct="1">
              <a:defRPr/>
            </a:pPr>
            <a:r>
              <a:rPr lang="en-US" dirty="0"/>
              <a:t>Can be filed at the same time as a complaint filed with HUD</a:t>
            </a:r>
          </a:p>
          <a:p>
            <a:pPr eaLnBrk="1" hangingPunct="1">
              <a:defRPr/>
            </a:pPr>
            <a:r>
              <a:rPr lang="en-US" dirty="0"/>
              <a:t>Can file a suit even if HUD did not take action on the complaint</a:t>
            </a:r>
          </a:p>
          <a:p>
            <a:pPr eaLnBrk="1" hangingPunct="1">
              <a:defRPr/>
            </a:pPr>
            <a:r>
              <a:rPr lang="en-US" dirty="0"/>
              <a:t>May include more monetary damages</a:t>
            </a:r>
          </a:p>
          <a:p>
            <a:pPr eaLnBrk="1" hangingPunct="1">
              <a:buNone/>
              <a:defRPr/>
            </a:pPr>
            <a:endParaRPr lang="en-US" dirty="0"/>
          </a:p>
          <a:p>
            <a:endParaRPr lang="ne-NP" dirty="0"/>
          </a:p>
        </p:txBody>
      </p:sp>
      <p:sp>
        <p:nvSpPr>
          <p:cNvPr id="4" name="Date Placeholder 3"/>
          <p:cNvSpPr>
            <a:spLocks noGrp="1"/>
          </p:cNvSpPr>
          <p:nvPr>
            <p:ph type="dt" sz="half" idx="10"/>
          </p:nvPr>
        </p:nvSpPr>
        <p:spPr/>
        <p:txBody>
          <a:bodyPr/>
          <a:lstStyle/>
          <a:p>
            <a:pPr>
              <a:defRPr/>
            </a:pPr>
            <a:fld id="{12B999DD-4FA6-4CCD-AC82-B063853DD8CF}" type="datetime3">
              <a:rPr lang="en-US" smtClean="0"/>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smtClean="0"/>
              <a:t>Fair Housing Act Presentation</a:t>
            </a:r>
            <a:endParaRPr lang="en-US" dirty="0"/>
          </a:p>
        </p:txBody>
      </p:sp>
      <p:sp>
        <p:nvSpPr>
          <p:cNvPr id="6" name="Slide Number Placeholder 5"/>
          <p:cNvSpPr>
            <a:spLocks noGrp="1"/>
          </p:cNvSpPr>
          <p:nvPr>
            <p:ph type="sldNum" sz="quarter" idx="12"/>
          </p:nvPr>
        </p:nvSpPr>
        <p:spPr/>
        <p:txBody>
          <a:bodyPr/>
          <a:lstStyle/>
          <a:p>
            <a:pPr>
              <a:defRPr/>
            </a:pPr>
            <a:fld id="{B5E25C6B-BBB5-4B1E-A5FF-A2D4B12877F9}" type="slidenum">
              <a:rPr lang="en-US" smtClean="0"/>
              <a:pPr>
                <a:defRPr/>
              </a:pPr>
              <a:t>32</a:t>
            </a:fld>
            <a:endParaRPr lang="en-US" dirty="0"/>
          </a:p>
        </p:txBody>
      </p:sp>
    </p:spTree>
    <p:extLst>
      <p:ext uri="{BB962C8B-B14F-4D97-AF65-F5344CB8AC3E}">
        <p14:creationId xmlns:p14="http://schemas.microsoft.com/office/powerpoint/2010/main" val="3756210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Ignorance of the Law</a:t>
            </a:r>
            <a:endParaRPr lang="ne-NP" dirty="0"/>
          </a:p>
        </p:txBody>
      </p:sp>
      <p:sp>
        <p:nvSpPr>
          <p:cNvPr id="9" name="Text Placeholder 8"/>
          <p:cNvSpPr>
            <a:spLocks noGrp="1"/>
          </p:cNvSpPr>
          <p:nvPr>
            <p:ph type="body" sz="half" idx="2"/>
          </p:nvPr>
        </p:nvSpPr>
        <p:spPr/>
        <p:txBody>
          <a:bodyPr/>
          <a:lstStyle/>
          <a:p>
            <a:pPr eaLnBrk="1" hangingPunct="1">
              <a:lnSpc>
                <a:spcPct val="90000"/>
              </a:lnSpc>
              <a:defRPr/>
            </a:pPr>
            <a:r>
              <a:rPr lang="en-US" sz="2800" dirty="0"/>
              <a:t>Ignorance of the law is no defense</a:t>
            </a:r>
          </a:p>
          <a:p>
            <a:pPr lvl="1" eaLnBrk="1" hangingPunct="1">
              <a:lnSpc>
                <a:spcPct val="90000"/>
              </a:lnSpc>
              <a:defRPr/>
            </a:pPr>
            <a:r>
              <a:rPr lang="en-US" sz="2500" dirty="0"/>
              <a:t>A defendant may </a:t>
            </a:r>
            <a:r>
              <a:rPr lang="en-US" sz="2500" u="sng" dirty="0"/>
              <a:t>not</a:t>
            </a:r>
            <a:r>
              <a:rPr lang="en-US" sz="2500" dirty="0"/>
              <a:t> claim that </a:t>
            </a:r>
            <a:r>
              <a:rPr lang="en-US" sz="2500" dirty="0" smtClean="0"/>
              <a:t>s/he was not properly informed regarding </a:t>
            </a:r>
            <a:r>
              <a:rPr lang="en-US" sz="2500" dirty="0"/>
              <a:t>the law</a:t>
            </a:r>
          </a:p>
          <a:p>
            <a:pPr lvl="1" eaLnBrk="1" hangingPunct="1">
              <a:lnSpc>
                <a:spcPct val="90000"/>
              </a:lnSpc>
              <a:defRPr/>
            </a:pPr>
            <a:r>
              <a:rPr lang="en-US" sz="2500" dirty="0"/>
              <a:t>It is the housing </a:t>
            </a:r>
            <a:r>
              <a:rPr lang="en-US" sz="2500" dirty="0" smtClean="0"/>
              <a:t>provider’s </a:t>
            </a:r>
            <a:r>
              <a:rPr lang="en-US" sz="2500" dirty="0"/>
              <a:t>responsibility to be educated </a:t>
            </a:r>
            <a:r>
              <a:rPr lang="en-US" sz="2500" dirty="0" smtClean="0"/>
              <a:t>on </a:t>
            </a:r>
            <a:r>
              <a:rPr lang="en-US" sz="2500" dirty="0"/>
              <a:t>housing laws</a:t>
            </a:r>
          </a:p>
          <a:p>
            <a:endParaRPr lang="ne-NP" dirty="0"/>
          </a:p>
        </p:txBody>
      </p:sp>
      <p:sp>
        <p:nvSpPr>
          <p:cNvPr id="4" name="Date Placeholder 3"/>
          <p:cNvSpPr>
            <a:spLocks noGrp="1"/>
          </p:cNvSpPr>
          <p:nvPr>
            <p:ph type="dt" sz="half" idx="10"/>
          </p:nvPr>
        </p:nvSpPr>
        <p:spPr/>
        <p:txBody>
          <a:bodyPr/>
          <a:lstStyle/>
          <a:p>
            <a:pPr>
              <a:defRPr/>
            </a:pPr>
            <a:fld id="{12B999DD-4FA6-4CCD-AC82-B063853DD8CF}" type="datetime3">
              <a:rPr lang="en-US" smtClean="0"/>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smtClean="0"/>
              <a:t>Fair Housing Act Presentation</a:t>
            </a:r>
            <a:endParaRPr lang="en-US" dirty="0"/>
          </a:p>
        </p:txBody>
      </p:sp>
      <p:sp>
        <p:nvSpPr>
          <p:cNvPr id="6" name="Slide Number Placeholder 5"/>
          <p:cNvSpPr>
            <a:spLocks noGrp="1"/>
          </p:cNvSpPr>
          <p:nvPr>
            <p:ph type="sldNum" sz="quarter" idx="12"/>
          </p:nvPr>
        </p:nvSpPr>
        <p:spPr/>
        <p:txBody>
          <a:bodyPr/>
          <a:lstStyle/>
          <a:p>
            <a:pPr>
              <a:defRPr/>
            </a:pPr>
            <a:fld id="{B5E25C6B-BBB5-4B1E-A5FF-A2D4B12877F9}" type="slidenum">
              <a:rPr lang="en-US" smtClean="0"/>
              <a:pPr>
                <a:defRPr/>
              </a:pPr>
              <a:t>33</a:t>
            </a:fld>
            <a:endParaRPr lang="en-US" dirty="0"/>
          </a:p>
        </p:txBody>
      </p:sp>
      <p:pic>
        <p:nvPicPr>
          <p:cNvPr id="10" name="Picture 4" descr="Image 30"/>
          <p:cNvPicPr>
            <a:picLocks noGrp="1" noChangeAspect="1" noChangeArrowheads="1"/>
          </p:cNvPicPr>
          <p:nvPr>
            <p:ph type="clipArt" sz="half" idx="1"/>
          </p:nvPr>
        </p:nvPicPr>
        <p:blipFill>
          <a:blip r:embed="rId2" cstate="print"/>
          <a:srcRect/>
          <a:stretch>
            <a:fillRect/>
          </a:stretch>
        </p:blipFill>
        <p:spPr>
          <a:xfrm>
            <a:off x="1030085" y="1981200"/>
            <a:ext cx="2892829" cy="4114800"/>
          </a:xfrm>
        </p:spPr>
      </p:pic>
    </p:spTree>
    <p:extLst>
      <p:ext uri="{BB962C8B-B14F-4D97-AF65-F5344CB8AC3E}">
        <p14:creationId xmlns:p14="http://schemas.microsoft.com/office/powerpoint/2010/main" val="3040072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81000"/>
            <a:ext cx="8229600" cy="3810000"/>
          </a:xfrm>
        </p:spPr>
        <p:txBody>
          <a:bodyPr/>
          <a:lstStyle/>
          <a:p>
            <a:r>
              <a:rPr lang="en-US" dirty="0" smtClean="0"/>
              <a:t/>
            </a:r>
            <a:br>
              <a:rPr lang="en-US" dirty="0" smtClean="0"/>
            </a:br>
            <a:r>
              <a:rPr lang="en-US" sz="4800" dirty="0" smtClean="0">
                <a:solidFill>
                  <a:schemeClr val="bg2">
                    <a:lumMod val="60000"/>
                    <a:lumOff val="40000"/>
                  </a:schemeClr>
                </a:solidFill>
              </a:rPr>
              <a:t>II. Fair </a:t>
            </a:r>
            <a:r>
              <a:rPr lang="en-US" sz="4800" dirty="0">
                <a:solidFill>
                  <a:schemeClr val="bg2">
                    <a:lumMod val="60000"/>
                    <a:lumOff val="40000"/>
                  </a:schemeClr>
                </a:solidFill>
              </a:rPr>
              <a:t>Housing:  </a:t>
            </a:r>
            <a:r>
              <a:rPr lang="en-US" sz="4800" dirty="0" smtClean="0">
                <a:solidFill>
                  <a:schemeClr val="bg2">
                    <a:lumMod val="60000"/>
                    <a:lumOff val="40000"/>
                  </a:schemeClr>
                </a:solidFill>
              </a:rPr>
              <a:t/>
            </a:r>
            <a:br>
              <a:rPr lang="en-US" sz="4800" dirty="0" smtClean="0">
                <a:solidFill>
                  <a:schemeClr val="bg2">
                    <a:lumMod val="60000"/>
                    <a:lumOff val="40000"/>
                  </a:schemeClr>
                </a:solidFill>
              </a:rPr>
            </a:br>
            <a:r>
              <a:rPr lang="en-US" sz="4800" dirty="0" smtClean="0">
                <a:solidFill>
                  <a:schemeClr val="bg2">
                    <a:lumMod val="60000"/>
                    <a:lumOff val="40000"/>
                  </a:schemeClr>
                </a:solidFill>
              </a:rPr>
              <a:t>National </a:t>
            </a:r>
            <a:r>
              <a:rPr lang="en-US" sz="4800" dirty="0">
                <a:solidFill>
                  <a:schemeClr val="bg2">
                    <a:lumMod val="60000"/>
                    <a:lumOff val="40000"/>
                  </a:schemeClr>
                </a:solidFill>
              </a:rPr>
              <a:t>Origin and LEP Compliance  </a:t>
            </a:r>
            <a:r>
              <a:rPr lang="en-US" dirty="0"/>
              <a:t/>
            </a:r>
            <a:br>
              <a:rPr lang="en-US" dirty="0"/>
            </a:br>
            <a:endParaRPr lang="ne-NP" dirty="0"/>
          </a:p>
        </p:txBody>
      </p:sp>
      <p:sp>
        <p:nvSpPr>
          <p:cNvPr id="5" name="Date Placeholder 4"/>
          <p:cNvSpPr>
            <a:spLocks noGrp="1"/>
          </p:cNvSpPr>
          <p:nvPr>
            <p:ph type="dt" sz="half" idx="10"/>
          </p:nvPr>
        </p:nvSpPr>
        <p:spPr/>
        <p:txBody>
          <a:bodyPr/>
          <a:lstStyle/>
          <a:p>
            <a:pPr>
              <a:defRPr/>
            </a:pPr>
            <a:fld id="{27FB4DE0-B2D1-4043-9E44-E427B3B98B31}" type="datetime3">
              <a:rPr lang="en-US" smtClean="0"/>
              <a:pPr>
                <a:defRPr/>
              </a:pPr>
              <a:t>18 March 2014</a:t>
            </a:fld>
            <a:endParaRPr lang="en-US" dirty="0"/>
          </a:p>
        </p:txBody>
      </p:sp>
      <p:sp>
        <p:nvSpPr>
          <p:cNvPr id="6" name="Footer Placeholder 5"/>
          <p:cNvSpPr>
            <a:spLocks noGrp="1"/>
          </p:cNvSpPr>
          <p:nvPr>
            <p:ph type="ftr" sz="quarter" idx="11"/>
          </p:nvPr>
        </p:nvSpPr>
        <p:spPr/>
        <p:txBody>
          <a:bodyPr/>
          <a:lstStyle/>
          <a:p>
            <a:pPr>
              <a:defRPr/>
            </a:pPr>
            <a:r>
              <a:rPr lang="en-US" dirty="0" smtClean="0"/>
              <a:t>Fair Housing Act Presentation</a:t>
            </a:r>
            <a:endParaRPr lang="en-US" dirty="0"/>
          </a:p>
        </p:txBody>
      </p:sp>
      <p:sp>
        <p:nvSpPr>
          <p:cNvPr id="7" name="Slide Number Placeholder 6"/>
          <p:cNvSpPr>
            <a:spLocks noGrp="1"/>
          </p:cNvSpPr>
          <p:nvPr>
            <p:ph type="sldNum" sz="quarter" idx="12"/>
          </p:nvPr>
        </p:nvSpPr>
        <p:spPr/>
        <p:txBody>
          <a:bodyPr/>
          <a:lstStyle/>
          <a:p>
            <a:pPr>
              <a:defRPr/>
            </a:pPr>
            <a:fld id="{F918821D-5166-46E5-83CE-24896897DAF4}" type="slidenum">
              <a:rPr lang="en-US" smtClean="0"/>
              <a:pPr>
                <a:defRPr/>
              </a:pPr>
              <a:t>34</a:t>
            </a:fld>
            <a:endParaRPr lang="en-US" dirty="0"/>
          </a:p>
        </p:txBody>
      </p:sp>
    </p:spTree>
    <p:extLst>
      <p:ext uri="{BB962C8B-B14F-4D97-AF65-F5344CB8AC3E}">
        <p14:creationId xmlns:p14="http://schemas.microsoft.com/office/powerpoint/2010/main" val="3890183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4953000"/>
          </a:xfrm>
        </p:spPr>
        <p:txBody>
          <a:bodyPr/>
          <a:lstStyle/>
          <a:p>
            <a:r>
              <a:rPr lang="en-US" sz="4800" dirty="0" smtClean="0">
                <a:solidFill>
                  <a:schemeClr val="bg2">
                    <a:lumMod val="60000"/>
                    <a:lumOff val="40000"/>
                  </a:schemeClr>
                </a:solidFill>
              </a:rPr>
              <a:t>III.</a:t>
            </a:r>
            <a:r>
              <a:rPr lang="en-US" sz="4800" dirty="0">
                <a:solidFill>
                  <a:schemeClr val="bg2">
                    <a:lumMod val="60000"/>
                    <a:lumOff val="40000"/>
                  </a:schemeClr>
                </a:solidFill>
              </a:rPr>
              <a:t> Fair Housing and Sexual Orientation/Gender Identity</a:t>
            </a:r>
            <a:r>
              <a:rPr lang="en-US" dirty="0">
                <a:solidFill>
                  <a:schemeClr val="bg2">
                    <a:lumMod val="60000"/>
                    <a:lumOff val="40000"/>
                  </a:schemeClr>
                </a:solidFill>
              </a:rPr>
              <a:t/>
            </a:r>
            <a:br>
              <a:rPr lang="en-US" dirty="0">
                <a:solidFill>
                  <a:schemeClr val="bg2">
                    <a:lumMod val="60000"/>
                    <a:lumOff val="40000"/>
                  </a:schemeClr>
                </a:solidFill>
              </a:rPr>
            </a:br>
            <a:r>
              <a:rPr lang="en-US" dirty="0" smtClean="0"/>
              <a:t> </a:t>
            </a:r>
            <a:endParaRPr lang="ne-NP" dirty="0"/>
          </a:p>
        </p:txBody>
      </p:sp>
      <p:sp>
        <p:nvSpPr>
          <p:cNvPr id="3" name="Date Placeholder 2"/>
          <p:cNvSpPr>
            <a:spLocks noGrp="1"/>
          </p:cNvSpPr>
          <p:nvPr>
            <p:ph type="dt" sz="half" idx="10"/>
          </p:nvPr>
        </p:nvSpPr>
        <p:spPr/>
        <p:txBody>
          <a:bodyPr/>
          <a:lstStyle/>
          <a:p>
            <a:pPr>
              <a:defRPr/>
            </a:pPr>
            <a:fld id="{5E4CF44D-65C9-4242-B73E-99621760882D}" type="datetime3">
              <a:rPr lang="en-US" smtClean="0"/>
              <a:pPr>
                <a:defRPr/>
              </a:pPr>
              <a:t>18 March 2014</a:t>
            </a:fld>
            <a:endParaRPr lang="en-US" dirty="0"/>
          </a:p>
        </p:txBody>
      </p:sp>
      <p:sp>
        <p:nvSpPr>
          <p:cNvPr id="4" name="Footer Placeholder 3"/>
          <p:cNvSpPr>
            <a:spLocks noGrp="1"/>
          </p:cNvSpPr>
          <p:nvPr>
            <p:ph type="ftr" sz="quarter" idx="11"/>
          </p:nvPr>
        </p:nvSpPr>
        <p:spPr/>
        <p:txBody>
          <a:bodyPr/>
          <a:lstStyle/>
          <a:p>
            <a:pPr>
              <a:defRPr/>
            </a:pPr>
            <a:r>
              <a:rPr lang="en-US" dirty="0" smtClean="0"/>
              <a:t>Fair Housing Act Presentation</a:t>
            </a:r>
            <a:endParaRPr lang="en-US" dirty="0"/>
          </a:p>
        </p:txBody>
      </p:sp>
      <p:sp>
        <p:nvSpPr>
          <p:cNvPr id="5" name="Slide Number Placeholder 4"/>
          <p:cNvSpPr>
            <a:spLocks noGrp="1"/>
          </p:cNvSpPr>
          <p:nvPr>
            <p:ph type="sldNum" sz="quarter" idx="12"/>
          </p:nvPr>
        </p:nvSpPr>
        <p:spPr/>
        <p:txBody>
          <a:bodyPr/>
          <a:lstStyle/>
          <a:p>
            <a:pPr>
              <a:defRPr/>
            </a:pPr>
            <a:fld id="{85A8C172-CB92-410D-A554-7F2E943EFDE8}" type="slidenum">
              <a:rPr lang="en-US" smtClean="0"/>
              <a:pPr>
                <a:defRPr/>
              </a:pPr>
              <a:t>35</a:t>
            </a:fld>
            <a:endParaRPr lang="en-US" dirty="0"/>
          </a:p>
        </p:txBody>
      </p:sp>
    </p:spTree>
    <p:extLst>
      <p:ext uri="{BB962C8B-B14F-4D97-AF65-F5344CB8AC3E}">
        <p14:creationId xmlns:p14="http://schemas.microsoft.com/office/powerpoint/2010/main" val="3318965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4343400"/>
          </a:xfrm>
        </p:spPr>
        <p:txBody>
          <a:bodyPr/>
          <a:lstStyle/>
          <a:p>
            <a:r>
              <a:rPr lang="en-US" sz="4800" dirty="0" smtClean="0">
                <a:solidFill>
                  <a:schemeClr val="bg2">
                    <a:lumMod val="60000"/>
                    <a:lumOff val="40000"/>
                  </a:schemeClr>
                </a:solidFill>
              </a:rPr>
              <a:t>IV. Reasonable Accommodations and Service/Companion Animals</a:t>
            </a:r>
            <a:endParaRPr lang="ne-NP" sz="4800" dirty="0">
              <a:solidFill>
                <a:schemeClr val="bg2">
                  <a:lumMod val="60000"/>
                  <a:lumOff val="40000"/>
                </a:schemeClr>
              </a:solidFill>
            </a:endParaRPr>
          </a:p>
        </p:txBody>
      </p:sp>
      <p:sp>
        <p:nvSpPr>
          <p:cNvPr id="3" name="Date Placeholder 2"/>
          <p:cNvSpPr>
            <a:spLocks noGrp="1"/>
          </p:cNvSpPr>
          <p:nvPr>
            <p:ph type="dt" sz="half" idx="10"/>
          </p:nvPr>
        </p:nvSpPr>
        <p:spPr/>
        <p:txBody>
          <a:bodyPr/>
          <a:lstStyle/>
          <a:p>
            <a:pPr>
              <a:defRPr/>
            </a:pPr>
            <a:fld id="{5E4CF44D-65C9-4242-B73E-99621760882D}" type="datetime3">
              <a:rPr lang="en-US" smtClean="0"/>
              <a:pPr>
                <a:defRPr/>
              </a:pPr>
              <a:t>18 March 2014</a:t>
            </a:fld>
            <a:endParaRPr lang="en-US" dirty="0"/>
          </a:p>
        </p:txBody>
      </p:sp>
      <p:sp>
        <p:nvSpPr>
          <p:cNvPr id="4" name="Footer Placeholder 3"/>
          <p:cNvSpPr>
            <a:spLocks noGrp="1"/>
          </p:cNvSpPr>
          <p:nvPr>
            <p:ph type="ftr" sz="quarter" idx="11"/>
          </p:nvPr>
        </p:nvSpPr>
        <p:spPr/>
        <p:txBody>
          <a:bodyPr/>
          <a:lstStyle/>
          <a:p>
            <a:pPr>
              <a:defRPr/>
            </a:pPr>
            <a:r>
              <a:rPr lang="en-US" dirty="0" smtClean="0"/>
              <a:t>Fair Housing Act Presentation</a:t>
            </a:r>
            <a:endParaRPr lang="en-US" dirty="0"/>
          </a:p>
        </p:txBody>
      </p:sp>
      <p:sp>
        <p:nvSpPr>
          <p:cNvPr id="5" name="Slide Number Placeholder 4"/>
          <p:cNvSpPr>
            <a:spLocks noGrp="1"/>
          </p:cNvSpPr>
          <p:nvPr>
            <p:ph type="sldNum" sz="quarter" idx="12"/>
          </p:nvPr>
        </p:nvSpPr>
        <p:spPr/>
        <p:txBody>
          <a:bodyPr/>
          <a:lstStyle/>
          <a:p>
            <a:pPr>
              <a:defRPr/>
            </a:pPr>
            <a:fld id="{85A8C172-CB92-410D-A554-7F2E943EFDE8}" type="slidenum">
              <a:rPr lang="en-US" smtClean="0"/>
              <a:pPr>
                <a:defRPr/>
              </a:pPr>
              <a:t>36</a:t>
            </a:fld>
            <a:endParaRPr lang="en-US" dirty="0"/>
          </a:p>
        </p:txBody>
      </p:sp>
    </p:spTree>
    <p:extLst>
      <p:ext uri="{BB962C8B-B14F-4D97-AF65-F5344CB8AC3E}">
        <p14:creationId xmlns:p14="http://schemas.microsoft.com/office/powerpoint/2010/main" val="201985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E537983-5CA2-4FA0-A0B4-2BD1FFFF60C9}" type="datetime3">
              <a:rPr lang="en-US"/>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a:t>Fair Housing Act Presentation</a:t>
            </a:r>
          </a:p>
        </p:txBody>
      </p:sp>
      <p:sp>
        <p:nvSpPr>
          <p:cNvPr id="6" name="Slide Number Placeholder 5"/>
          <p:cNvSpPr>
            <a:spLocks noGrp="1"/>
          </p:cNvSpPr>
          <p:nvPr>
            <p:ph type="sldNum" sz="quarter" idx="12"/>
          </p:nvPr>
        </p:nvSpPr>
        <p:spPr/>
        <p:txBody>
          <a:bodyPr/>
          <a:lstStyle/>
          <a:p>
            <a:pPr>
              <a:defRPr/>
            </a:pPr>
            <a:fld id="{FDC5421C-FB0A-454F-8AE4-BFD46EFEDFEE}" type="slidenum">
              <a:rPr lang="en-US"/>
              <a:pPr>
                <a:defRPr/>
              </a:pPr>
              <a:t>37</a:t>
            </a:fld>
            <a:endParaRPr lang="en-US" dirty="0"/>
          </a:p>
        </p:txBody>
      </p:sp>
      <p:sp>
        <p:nvSpPr>
          <p:cNvPr id="60418" name="Rectangle 2"/>
          <p:cNvSpPr>
            <a:spLocks noGrp="1" noChangeArrowheads="1"/>
          </p:cNvSpPr>
          <p:nvPr>
            <p:ph type="title"/>
          </p:nvPr>
        </p:nvSpPr>
        <p:spPr/>
        <p:txBody>
          <a:bodyPr/>
          <a:lstStyle/>
          <a:p>
            <a:pPr eaLnBrk="1" hangingPunct="1">
              <a:defRPr/>
            </a:pPr>
            <a:r>
              <a:rPr lang="en-US" dirty="0" smtClean="0"/>
              <a:t>Who Is Disabled As Defined by the Fair Housing Act?</a:t>
            </a:r>
          </a:p>
        </p:txBody>
      </p:sp>
      <p:sp>
        <p:nvSpPr>
          <p:cNvPr id="60419" name="Rectangle 3"/>
          <p:cNvSpPr>
            <a:spLocks noGrp="1" noChangeArrowheads="1"/>
          </p:cNvSpPr>
          <p:nvPr>
            <p:ph type="body" idx="1"/>
          </p:nvPr>
        </p:nvSpPr>
        <p:spPr/>
        <p:txBody>
          <a:bodyPr/>
          <a:lstStyle/>
          <a:p>
            <a:pPr eaLnBrk="1" hangingPunct="1">
              <a:buClr>
                <a:schemeClr val="tx1"/>
              </a:buClr>
              <a:buFont typeface="Wingdings" pitchFamily="2" charset="2"/>
              <a:buNone/>
              <a:defRPr/>
            </a:pPr>
            <a:r>
              <a:rPr lang="en-US" dirty="0" smtClean="0"/>
              <a:t>A person who:</a:t>
            </a:r>
          </a:p>
          <a:p>
            <a:pPr eaLnBrk="1" hangingPunct="1">
              <a:buClr>
                <a:schemeClr val="tx1"/>
              </a:buClr>
              <a:defRPr/>
            </a:pPr>
            <a:r>
              <a:rPr lang="en-US" dirty="0" smtClean="0"/>
              <a:t> has a physical or mental impairment that substantially limits one or more major life activities</a:t>
            </a:r>
          </a:p>
          <a:p>
            <a:pPr eaLnBrk="1" hangingPunct="1">
              <a:buClr>
                <a:schemeClr val="tx1"/>
              </a:buClr>
              <a:defRPr/>
            </a:pPr>
            <a:r>
              <a:rPr lang="en-US" dirty="0" smtClean="0"/>
              <a:t>has a record of such impairment</a:t>
            </a:r>
          </a:p>
          <a:p>
            <a:pPr eaLnBrk="1" hangingPunct="1">
              <a:buClr>
                <a:schemeClr val="tx1"/>
              </a:buClr>
              <a:defRPr/>
            </a:pPr>
            <a:r>
              <a:rPr lang="en-US" dirty="0" smtClean="0"/>
              <a:t>is regarded as having such an impairment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0A69A8FC-4205-46B6-B60E-9109800C921F}" type="datetime3">
              <a:rPr lang="en-US"/>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a:t>Fair Housing Act Presentation</a:t>
            </a:r>
          </a:p>
        </p:txBody>
      </p:sp>
      <p:sp>
        <p:nvSpPr>
          <p:cNvPr id="6" name="Slide Number Placeholder 5"/>
          <p:cNvSpPr>
            <a:spLocks noGrp="1"/>
          </p:cNvSpPr>
          <p:nvPr>
            <p:ph type="sldNum" sz="quarter" idx="12"/>
          </p:nvPr>
        </p:nvSpPr>
        <p:spPr/>
        <p:txBody>
          <a:bodyPr/>
          <a:lstStyle/>
          <a:p>
            <a:pPr>
              <a:defRPr/>
            </a:pPr>
            <a:fld id="{507C906C-57E0-4B87-A304-EBCD548ABCB2}" type="slidenum">
              <a:rPr lang="en-US"/>
              <a:pPr>
                <a:defRPr/>
              </a:pPr>
              <a:t>38</a:t>
            </a:fld>
            <a:endParaRPr lang="en-US" dirty="0"/>
          </a:p>
        </p:txBody>
      </p:sp>
      <p:sp>
        <p:nvSpPr>
          <p:cNvPr id="62466" name="Rectangle 2"/>
          <p:cNvSpPr>
            <a:spLocks noGrp="1" noChangeArrowheads="1"/>
          </p:cNvSpPr>
          <p:nvPr>
            <p:ph type="title"/>
          </p:nvPr>
        </p:nvSpPr>
        <p:spPr/>
        <p:txBody>
          <a:bodyPr/>
          <a:lstStyle/>
          <a:p>
            <a:pPr eaLnBrk="1" hangingPunct="1">
              <a:defRPr/>
            </a:pPr>
            <a:r>
              <a:rPr lang="en-US" dirty="0" smtClean="0"/>
              <a:t>Physical or Mental Impairment</a:t>
            </a:r>
          </a:p>
        </p:txBody>
      </p:sp>
      <p:sp>
        <p:nvSpPr>
          <p:cNvPr id="62467" name="Rectangle 3"/>
          <p:cNvSpPr>
            <a:spLocks noGrp="1" noChangeArrowheads="1"/>
          </p:cNvSpPr>
          <p:nvPr>
            <p:ph type="body" idx="1"/>
          </p:nvPr>
        </p:nvSpPr>
        <p:spPr>
          <a:xfrm>
            <a:off x="457200" y="1628775"/>
            <a:ext cx="8229600" cy="4679950"/>
          </a:xfrm>
        </p:spPr>
        <p:txBody>
          <a:bodyPr/>
          <a:lstStyle/>
          <a:p>
            <a:pPr eaLnBrk="1" hangingPunct="1">
              <a:lnSpc>
                <a:spcPct val="80000"/>
              </a:lnSpc>
              <a:buFont typeface="Wingdings" pitchFamily="2" charset="2"/>
              <a:buNone/>
              <a:defRPr/>
            </a:pPr>
            <a:r>
              <a:rPr lang="en-US" sz="2000" dirty="0" smtClean="0"/>
              <a:t>Includes, but is not limited to:</a:t>
            </a:r>
          </a:p>
          <a:p>
            <a:pPr eaLnBrk="1" hangingPunct="1">
              <a:lnSpc>
                <a:spcPct val="80000"/>
              </a:lnSpc>
              <a:defRPr/>
            </a:pPr>
            <a:r>
              <a:rPr lang="en-US" sz="2000" dirty="0" smtClean="0"/>
              <a:t>Orthopedic, visual, speech, hearing impairments</a:t>
            </a:r>
          </a:p>
          <a:p>
            <a:pPr eaLnBrk="1" hangingPunct="1">
              <a:lnSpc>
                <a:spcPct val="80000"/>
              </a:lnSpc>
              <a:defRPr/>
            </a:pPr>
            <a:r>
              <a:rPr lang="en-US" sz="2000" dirty="0" smtClean="0"/>
              <a:t>Cerebral palsy</a:t>
            </a:r>
          </a:p>
          <a:p>
            <a:pPr eaLnBrk="1" hangingPunct="1">
              <a:lnSpc>
                <a:spcPct val="80000"/>
              </a:lnSpc>
              <a:defRPr/>
            </a:pPr>
            <a:r>
              <a:rPr lang="en-US" sz="2000" dirty="0" smtClean="0"/>
              <a:t>Autism</a:t>
            </a:r>
          </a:p>
          <a:p>
            <a:pPr eaLnBrk="1" hangingPunct="1">
              <a:lnSpc>
                <a:spcPct val="80000"/>
              </a:lnSpc>
              <a:defRPr/>
            </a:pPr>
            <a:r>
              <a:rPr lang="en-US" sz="2000" dirty="0" smtClean="0"/>
              <a:t>Epilepsy</a:t>
            </a:r>
          </a:p>
          <a:p>
            <a:pPr eaLnBrk="1" hangingPunct="1">
              <a:lnSpc>
                <a:spcPct val="80000"/>
              </a:lnSpc>
              <a:defRPr/>
            </a:pPr>
            <a:r>
              <a:rPr lang="en-US" sz="2000" dirty="0" smtClean="0"/>
              <a:t>Cancer</a:t>
            </a:r>
          </a:p>
          <a:p>
            <a:pPr eaLnBrk="1" hangingPunct="1">
              <a:lnSpc>
                <a:spcPct val="80000"/>
              </a:lnSpc>
              <a:defRPr/>
            </a:pPr>
            <a:r>
              <a:rPr lang="en-US" sz="2000" dirty="0" smtClean="0"/>
              <a:t>Heart disease</a:t>
            </a:r>
          </a:p>
          <a:p>
            <a:pPr eaLnBrk="1" hangingPunct="1">
              <a:lnSpc>
                <a:spcPct val="80000"/>
              </a:lnSpc>
              <a:defRPr/>
            </a:pPr>
            <a:r>
              <a:rPr lang="en-US" sz="2000" dirty="0" smtClean="0"/>
              <a:t>Diabetes</a:t>
            </a:r>
          </a:p>
          <a:p>
            <a:pPr eaLnBrk="1" hangingPunct="1">
              <a:lnSpc>
                <a:spcPct val="80000"/>
              </a:lnSpc>
              <a:defRPr/>
            </a:pPr>
            <a:r>
              <a:rPr lang="en-US" sz="2000" dirty="0" smtClean="0"/>
              <a:t>HIV/AIDS</a:t>
            </a:r>
          </a:p>
          <a:p>
            <a:pPr eaLnBrk="1" hangingPunct="1">
              <a:lnSpc>
                <a:spcPct val="80000"/>
              </a:lnSpc>
              <a:defRPr/>
            </a:pPr>
            <a:r>
              <a:rPr lang="en-US" sz="2000" dirty="0" smtClean="0"/>
              <a:t>Mental Retardation</a:t>
            </a:r>
          </a:p>
          <a:p>
            <a:pPr eaLnBrk="1" hangingPunct="1">
              <a:lnSpc>
                <a:spcPct val="80000"/>
              </a:lnSpc>
              <a:defRPr/>
            </a:pPr>
            <a:r>
              <a:rPr lang="en-US" sz="2000" dirty="0" smtClean="0"/>
              <a:t>Emotional illness</a:t>
            </a:r>
          </a:p>
          <a:p>
            <a:pPr eaLnBrk="1" hangingPunct="1">
              <a:lnSpc>
                <a:spcPct val="80000"/>
              </a:lnSpc>
              <a:defRPr/>
            </a:pPr>
            <a:r>
              <a:rPr lang="en-US" sz="2000" dirty="0" smtClean="0"/>
              <a:t>Learning disabilities </a:t>
            </a:r>
          </a:p>
          <a:p>
            <a:pPr eaLnBrk="1" hangingPunct="1">
              <a:lnSpc>
                <a:spcPct val="80000"/>
              </a:lnSpc>
              <a:defRPr/>
            </a:pPr>
            <a:r>
              <a:rPr lang="en-US" sz="2000" dirty="0" smtClean="0"/>
              <a:t>Alcoholism</a:t>
            </a:r>
          </a:p>
          <a:p>
            <a:pPr eaLnBrk="1" hangingPunct="1">
              <a:lnSpc>
                <a:spcPct val="80000"/>
              </a:lnSpc>
              <a:defRPr/>
            </a:pPr>
            <a:r>
              <a:rPr lang="en-US" sz="2000" dirty="0" smtClean="0"/>
              <a:t>Prior drug addiction (current users not covered)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quarter" idx="10"/>
          </p:nvPr>
        </p:nvSpPr>
        <p:spPr/>
        <p:txBody>
          <a:bodyPr/>
          <a:lstStyle/>
          <a:p>
            <a:pPr>
              <a:defRPr/>
            </a:pPr>
            <a:fld id="{23EE9345-7DF2-4BD1-B00C-CE89FB4D7264}" type="datetime3">
              <a:rPr lang="en-US"/>
              <a:pPr>
                <a:defRPr/>
              </a:pPr>
              <a:t>18 March 2014</a:t>
            </a:fld>
            <a:endParaRPr lang="en-US" dirty="0"/>
          </a:p>
        </p:txBody>
      </p:sp>
      <p:sp>
        <p:nvSpPr>
          <p:cNvPr id="7" name="Footer Placeholder 5"/>
          <p:cNvSpPr>
            <a:spLocks noGrp="1"/>
          </p:cNvSpPr>
          <p:nvPr>
            <p:ph type="ftr" sz="quarter" idx="11"/>
          </p:nvPr>
        </p:nvSpPr>
        <p:spPr/>
        <p:txBody>
          <a:bodyPr/>
          <a:lstStyle/>
          <a:p>
            <a:pPr>
              <a:defRPr/>
            </a:pPr>
            <a:r>
              <a:rPr lang="en-US" dirty="0"/>
              <a:t>Fair Housing Act Presentation</a:t>
            </a:r>
          </a:p>
        </p:txBody>
      </p:sp>
      <p:sp>
        <p:nvSpPr>
          <p:cNvPr id="8" name="Slide Number Placeholder 6"/>
          <p:cNvSpPr>
            <a:spLocks noGrp="1"/>
          </p:cNvSpPr>
          <p:nvPr>
            <p:ph type="sldNum" sz="quarter" idx="12"/>
          </p:nvPr>
        </p:nvSpPr>
        <p:spPr/>
        <p:txBody>
          <a:bodyPr/>
          <a:lstStyle/>
          <a:p>
            <a:pPr>
              <a:defRPr/>
            </a:pPr>
            <a:fld id="{635C67D2-DC94-4C30-BE11-F068B6A5CAC1}" type="slidenum">
              <a:rPr lang="en-US"/>
              <a:pPr>
                <a:defRPr/>
              </a:pPr>
              <a:t>39</a:t>
            </a:fld>
            <a:endParaRPr lang="en-US" dirty="0"/>
          </a:p>
        </p:txBody>
      </p:sp>
      <p:sp>
        <p:nvSpPr>
          <p:cNvPr id="64514" name="Rectangle 2"/>
          <p:cNvSpPr>
            <a:spLocks noGrp="1" noChangeArrowheads="1"/>
          </p:cNvSpPr>
          <p:nvPr>
            <p:ph type="title"/>
          </p:nvPr>
        </p:nvSpPr>
        <p:spPr/>
        <p:txBody>
          <a:bodyPr/>
          <a:lstStyle/>
          <a:p>
            <a:pPr eaLnBrk="1" hangingPunct="1">
              <a:defRPr/>
            </a:pPr>
            <a:r>
              <a:rPr lang="en-US" dirty="0" smtClean="0"/>
              <a:t>What Is a Major Life Activity?</a:t>
            </a:r>
          </a:p>
        </p:txBody>
      </p:sp>
      <p:sp>
        <p:nvSpPr>
          <p:cNvPr id="64515" name="Rectangle 3"/>
          <p:cNvSpPr>
            <a:spLocks noGrp="1" noChangeArrowheads="1"/>
          </p:cNvSpPr>
          <p:nvPr>
            <p:ph type="body" sz="half" idx="1"/>
          </p:nvPr>
        </p:nvSpPr>
        <p:spPr>
          <a:xfrm>
            <a:off x="611188" y="2420938"/>
            <a:ext cx="3394075" cy="3744912"/>
          </a:xfrm>
        </p:spPr>
        <p:txBody>
          <a:bodyPr/>
          <a:lstStyle/>
          <a:p>
            <a:pPr eaLnBrk="1" hangingPunct="1">
              <a:buFont typeface="Wingdings" pitchFamily="2" charset="2"/>
              <a:buNone/>
              <a:defRPr/>
            </a:pPr>
            <a:endParaRPr lang="en-US" sz="2800" dirty="0" smtClean="0"/>
          </a:p>
          <a:p>
            <a:pPr eaLnBrk="1" hangingPunct="1">
              <a:defRPr/>
            </a:pPr>
            <a:r>
              <a:rPr lang="en-US" sz="2800" dirty="0" smtClean="0"/>
              <a:t>Caring for one’s self</a:t>
            </a:r>
          </a:p>
          <a:p>
            <a:pPr eaLnBrk="1" hangingPunct="1">
              <a:defRPr/>
            </a:pPr>
            <a:r>
              <a:rPr lang="en-US" sz="2800" dirty="0" smtClean="0"/>
              <a:t>Performing manual tasks</a:t>
            </a:r>
          </a:p>
          <a:p>
            <a:pPr eaLnBrk="1" hangingPunct="1">
              <a:defRPr/>
            </a:pPr>
            <a:r>
              <a:rPr lang="en-US" sz="2800" dirty="0" smtClean="0"/>
              <a:t>Walking</a:t>
            </a:r>
          </a:p>
          <a:p>
            <a:pPr eaLnBrk="1" hangingPunct="1">
              <a:defRPr/>
            </a:pPr>
            <a:r>
              <a:rPr lang="en-US" sz="2800" dirty="0" smtClean="0"/>
              <a:t>Seeing</a:t>
            </a:r>
          </a:p>
          <a:p>
            <a:pPr eaLnBrk="1" hangingPunct="1">
              <a:defRPr/>
            </a:pPr>
            <a:endParaRPr lang="en-US" sz="2800" dirty="0" smtClean="0"/>
          </a:p>
        </p:txBody>
      </p:sp>
      <p:sp>
        <p:nvSpPr>
          <p:cNvPr id="64516" name="Text Box 4"/>
          <p:cNvSpPr txBox="1">
            <a:spLocks noChangeArrowheads="1"/>
          </p:cNvSpPr>
          <p:nvPr/>
        </p:nvSpPr>
        <p:spPr bwMode="auto">
          <a:xfrm>
            <a:off x="755650" y="1700213"/>
            <a:ext cx="6119813" cy="701675"/>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000000"/>
                  </a:outerShdw>
                </a:effectLst>
              </a:rPr>
              <a:t>Functions or activities that are of central importance to  daily life such as:</a:t>
            </a:r>
          </a:p>
        </p:txBody>
      </p:sp>
      <p:sp>
        <p:nvSpPr>
          <p:cNvPr id="64517" name="Rectangle 5"/>
          <p:cNvSpPr>
            <a:spLocks noChangeArrowheads="1"/>
          </p:cNvSpPr>
          <p:nvPr/>
        </p:nvSpPr>
        <p:spPr bwMode="auto">
          <a:xfrm>
            <a:off x="4787900" y="2565400"/>
            <a:ext cx="3394075" cy="3744913"/>
          </a:xfrm>
          <a:prstGeom prst="rect">
            <a:avLst/>
          </a:prstGeom>
          <a:noFill/>
          <a:ln w="9525">
            <a:noFill/>
            <a:miter lim="800000"/>
            <a:headEnd/>
            <a:tailEnd/>
          </a:ln>
          <a:effectLst/>
        </p:spPr>
        <p:txBody>
          <a:bodyPr/>
          <a:lstStyle/>
          <a:p>
            <a:pPr marL="342900" indent="-342900" eaLnBrk="1" hangingPunct="1">
              <a:lnSpc>
                <a:spcPct val="90000"/>
              </a:lnSpc>
              <a:spcBef>
                <a:spcPct val="20000"/>
              </a:spcBef>
              <a:buClr>
                <a:schemeClr val="hlink"/>
              </a:buClr>
              <a:buSzPct val="65000"/>
              <a:buFont typeface="Wingdings" pitchFamily="2" charset="2"/>
              <a:buNone/>
              <a:defRPr/>
            </a:pPr>
            <a:endParaRPr lang="en-US" sz="2000" dirty="0">
              <a:effectLst>
                <a:outerShdw blurRad="38100" dist="38100" dir="2700000" algn="tl">
                  <a:srgbClr val="000000"/>
                </a:outerShdw>
              </a:effectLst>
            </a:endParaRPr>
          </a:p>
          <a:p>
            <a:pPr marL="342900" indent="-342900" eaLnBrk="1" hangingPunct="1">
              <a:spcBef>
                <a:spcPct val="20000"/>
              </a:spcBef>
              <a:buClr>
                <a:schemeClr val="hlink"/>
              </a:buClr>
              <a:buSzPct val="65000"/>
              <a:buFont typeface="Wingdings" pitchFamily="2" charset="2"/>
              <a:buChar char="n"/>
              <a:defRPr/>
            </a:pPr>
            <a:r>
              <a:rPr lang="en-US" sz="2800" dirty="0">
                <a:effectLst>
                  <a:outerShdw blurRad="38100" dist="38100" dir="2700000" algn="tl">
                    <a:srgbClr val="000000"/>
                  </a:outerShdw>
                </a:effectLst>
              </a:rPr>
              <a:t>Hearing</a:t>
            </a:r>
          </a:p>
          <a:p>
            <a:pPr marL="342900" indent="-342900" eaLnBrk="1" hangingPunct="1">
              <a:lnSpc>
                <a:spcPct val="90000"/>
              </a:lnSpc>
              <a:spcBef>
                <a:spcPct val="20000"/>
              </a:spcBef>
              <a:buClr>
                <a:schemeClr val="hlink"/>
              </a:buClr>
              <a:buSzPct val="65000"/>
              <a:buFont typeface="Wingdings" pitchFamily="2" charset="2"/>
              <a:buChar char="n"/>
              <a:defRPr/>
            </a:pPr>
            <a:r>
              <a:rPr lang="en-US" sz="2800" dirty="0">
                <a:effectLst>
                  <a:outerShdw blurRad="38100" dist="38100" dir="2700000" algn="tl">
                    <a:srgbClr val="000000"/>
                  </a:outerShdw>
                </a:effectLst>
              </a:rPr>
              <a:t>Speaking</a:t>
            </a:r>
          </a:p>
          <a:p>
            <a:pPr marL="342900" indent="-342900" eaLnBrk="1" hangingPunct="1">
              <a:lnSpc>
                <a:spcPct val="90000"/>
              </a:lnSpc>
              <a:spcBef>
                <a:spcPct val="20000"/>
              </a:spcBef>
              <a:buClr>
                <a:schemeClr val="hlink"/>
              </a:buClr>
              <a:buSzPct val="65000"/>
              <a:buFont typeface="Wingdings" pitchFamily="2" charset="2"/>
              <a:buChar char="n"/>
              <a:defRPr/>
            </a:pPr>
            <a:r>
              <a:rPr lang="en-US" sz="2800" dirty="0">
                <a:effectLst>
                  <a:outerShdw blurRad="38100" dist="38100" dir="2700000" algn="tl">
                    <a:srgbClr val="000000"/>
                  </a:outerShdw>
                </a:effectLst>
              </a:rPr>
              <a:t>Breathing</a:t>
            </a:r>
          </a:p>
          <a:p>
            <a:pPr marL="342900" indent="-342900" eaLnBrk="1" hangingPunct="1">
              <a:lnSpc>
                <a:spcPct val="90000"/>
              </a:lnSpc>
              <a:spcBef>
                <a:spcPct val="20000"/>
              </a:spcBef>
              <a:buClr>
                <a:schemeClr val="hlink"/>
              </a:buClr>
              <a:buSzPct val="65000"/>
              <a:buFont typeface="Wingdings" pitchFamily="2" charset="2"/>
              <a:buChar char="n"/>
              <a:defRPr/>
            </a:pPr>
            <a:r>
              <a:rPr lang="en-US" sz="2800" dirty="0">
                <a:effectLst>
                  <a:outerShdw blurRad="38100" dist="38100" dir="2700000" algn="tl">
                    <a:srgbClr val="000000"/>
                  </a:outerShdw>
                </a:effectLst>
              </a:rPr>
              <a:t>Learning</a:t>
            </a:r>
          </a:p>
          <a:p>
            <a:pPr marL="342900" indent="-342900" eaLnBrk="1" hangingPunct="1">
              <a:lnSpc>
                <a:spcPct val="90000"/>
              </a:lnSpc>
              <a:spcBef>
                <a:spcPct val="20000"/>
              </a:spcBef>
              <a:buClr>
                <a:schemeClr val="hlink"/>
              </a:buClr>
              <a:buSzPct val="65000"/>
              <a:buFont typeface="Wingdings" pitchFamily="2" charset="2"/>
              <a:buChar char="n"/>
              <a:defRPr/>
            </a:pPr>
            <a:r>
              <a:rPr lang="en-US" sz="2800" dirty="0">
                <a:effectLst>
                  <a:outerShdw blurRad="38100" dist="38100" dir="2700000" algn="tl">
                    <a:srgbClr val="000000"/>
                  </a:outerShdw>
                </a:effectLst>
              </a:rPr>
              <a:t>Working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t>Fair Housing  Pre-Quiz</a:t>
            </a:r>
            <a:endParaRPr lang="en-US" dirty="0"/>
          </a:p>
        </p:txBody>
      </p:sp>
      <p:sp>
        <p:nvSpPr>
          <p:cNvPr id="3" name="Content Placeholder 2"/>
          <p:cNvSpPr>
            <a:spLocks noGrp="1"/>
          </p:cNvSpPr>
          <p:nvPr>
            <p:ph idx="1"/>
          </p:nvPr>
        </p:nvSpPr>
        <p:spPr>
          <a:xfrm>
            <a:off x="457200" y="990600"/>
            <a:ext cx="8229600" cy="5105400"/>
          </a:xfrm>
        </p:spPr>
        <p:txBody>
          <a:bodyPr/>
          <a:lstStyle/>
          <a:p>
            <a:pPr>
              <a:buNone/>
            </a:pPr>
            <a:endParaRPr lang="en-US" sz="1800" b="1" dirty="0" smtClean="0"/>
          </a:p>
          <a:p>
            <a:pPr>
              <a:buNone/>
            </a:pPr>
            <a:r>
              <a:rPr lang="en-US" sz="1800" b="1" dirty="0" smtClean="0"/>
              <a:t>True </a:t>
            </a:r>
            <a:r>
              <a:rPr lang="en-US" sz="1800" b="1" dirty="0" smtClean="0"/>
              <a:t>or False?</a:t>
            </a:r>
          </a:p>
          <a:p>
            <a:r>
              <a:rPr lang="en-US" sz="1800" dirty="0" smtClean="0"/>
              <a:t>1. Under federal law, it is legal for an apartment building owner to assign</a:t>
            </a:r>
          </a:p>
          <a:p>
            <a:pPr>
              <a:buNone/>
            </a:pPr>
            <a:r>
              <a:rPr lang="en-US" sz="1800" dirty="0" smtClean="0"/>
              <a:t>	families with younger children to </a:t>
            </a:r>
            <a:r>
              <a:rPr lang="en-US" sz="1800" dirty="0" smtClean="0"/>
              <a:t>the first floor of a multi-story building</a:t>
            </a:r>
            <a:r>
              <a:rPr lang="en-US" sz="1800" dirty="0" smtClean="0"/>
              <a:t>?</a:t>
            </a:r>
            <a:endParaRPr lang="en-US" sz="1800" dirty="0" smtClean="0"/>
          </a:p>
          <a:p>
            <a:pPr>
              <a:buNone/>
            </a:pPr>
            <a:endParaRPr lang="en-US" sz="1800" dirty="0" smtClean="0"/>
          </a:p>
          <a:p>
            <a:r>
              <a:rPr lang="en-US" sz="1800" dirty="0" smtClean="0"/>
              <a:t>2. An apartment building owner has the right to reject an applicant because of </a:t>
            </a:r>
            <a:r>
              <a:rPr lang="en-US" sz="1800" dirty="0" smtClean="0"/>
              <a:t>felony.</a:t>
            </a:r>
            <a:endParaRPr lang="en-US" sz="1800" dirty="0" smtClean="0"/>
          </a:p>
          <a:p>
            <a:endParaRPr lang="en-US" sz="1800" dirty="0" smtClean="0"/>
          </a:p>
          <a:p>
            <a:r>
              <a:rPr lang="en-US" sz="1800" dirty="0" smtClean="0"/>
              <a:t>3. </a:t>
            </a:r>
            <a:r>
              <a:rPr lang="en-US" sz="1800" dirty="0"/>
              <a:t> </a:t>
            </a:r>
            <a:r>
              <a:rPr lang="en-US" sz="1800" dirty="0" smtClean="0"/>
              <a:t>As a property manager for a condo association, I can refuse to allow a lift to a second floor condo paid for by the condo owner and constructed in a workman-like manner.  </a:t>
            </a:r>
          </a:p>
          <a:p>
            <a:endParaRPr lang="en-US" sz="1800" dirty="0"/>
          </a:p>
          <a:p>
            <a:r>
              <a:rPr lang="en-US" sz="1800" dirty="0" smtClean="0"/>
              <a:t>4.  As a housing provider in a Section 8-Based property, it does not violate the law if I continue to refer to my tenant as “he” even though the tenant wishes to be referred to as a “she” and if our maintenance person teases the tenant about looking too much like a lady.</a:t>
            </a:r>
          </a:p>
          <a:p>
            <a:pPr marL="0" indent="0">
              <a:buNone/>
            </a:pPr>
            <a:endParaRPr lang="en-US" sz="1800" dirty="0" smtClean="0"/>
          </a:p>
          <a:p>
            <a:endParaRPr lang="en-US" sz="1800" dirty="0"/>
          </a:p>
        </p:txBody>
      </p:sp>
      <p:sp>
        <p:nvSpPr>
          <p:cNvPr id="4" name="Date Placeholder 3"/>
          <p:cNvSpPr>
            <a:spLocks noGrp="1"/>
          </p:cNvSpPr>
          <p:nvPr>
            <p:ph type="dt" sz="half" idx="10"/>
          </p:nvPr>
        </p:nvSpPr>
        <p:spPr/>
        <p:txBody>
          <a:bodyPr/>
          <a:lstStyle/>
          <a:p>
            <a:pPr>
              <a:defRPr/>
            </a:pPr>
            <a:fld id="{12B999DD-4FA6-4CCD-AC82-B063853DD8CF}" type="datetime3">
              <a:rPr lang="en-US" smtClean="0"/>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smtClean="0"/>
              <a:t>Fair Housing Act Presentation</a:t>
            </a:r>
            <a:endParaRPr lang="en-US" dirty="0"/>
          </a:p>
        </p:txBody>
      </p:sp>
      <p:sp>
        <p:nvSpPr>
          <p:cNvPr id="6" name="Slide Number Placeholder 5"/>
          <p:cNvSpPr>
            <a:spLocks noGrp="1"/>
          </p:cNvSpPr>
          <p:nvPr>
            <p:ph type="sldNum" sz="quarter" idx="12"/>
          </p:nvPr>
        </p:nvSpPr>
        <p:spPr/>
        <p:txBody>
          <a:bodyPr/>
          <a:lstStyle/>
          <a:p>
            <a:pPr>
              <a:defRPr/>
            </a:pPr>
            <a:fld id="{B5E25C6B-BBB5-4B1E-A5FF-A2D4B12877F9}"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C13D56A3-4BFC-464F-AAEC-5CF170B79ADA}" type="datetime3">
              <a:rPr lang="en-US"/>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a:t>Fair Housing Act Presentation</a:t>
            </a:r>
          </a:p>
        </p:txBody>
      </p:sp>
      <p:sp>
        <p:nvSpPr>
          <p:cNvPr id="6" name="Slide Number Placeholder 5"/>
          <p:cNvSpPr>
            <a:spLocks noGrp="1"/>
          </p:cNvSpPr>
          <p:nvPr>
            <p:ph type="sldNum" sz="quarter" idx="12"/>
          </p:nvPr>
        </p:nvSpPr>
        <p:spPr/>
        <p:txBody>
          <a:bodyPr/>
          <a:lstStyle/>
          <a:p>
            <a:pPr>
              <a:defRPr/>
            </a:pPr>
            <a:fld id="{D1C45335-DEDE-47A5-9139-86D3275E383A}" type="slidenum">
              <a:rPr lang="en-US"/>
              <a:pPr>
                <a:defRPr/>
              </a:pPr>
              <a:t>40</a:t>
            </a:fld>
            <a:endParaRPr lang="en-US" dirty="0"/>
          </a:p>
        </p:txBody>
      </p:sp>
      <p:sp>
        <p:nvSpPr>
          <p:cNvPr id="70658" name="Rectangle 2"/>
          <p:cNvSpPr>
            <a:spLocks noGrp="1" noChangeArrowheads="1"/>
          </p:cNvSpPr>
          <p:nvPr>
            <p:ph type="title"/>
          </p:nvPr>
        </p:nvSpPr>
        <p:spPr/>
        <p:txBody>
          <a:bodyPr/>
          <a:lstStyle/>
          <a:p>
            <a:pPr eaLnBrk="1" hangingPunct="1">
              <a:defRPr/>
            </a:pPr>
            <a:r>
              <a:rPr lang="en-US" sz="4000" dirty="0" smtClean="0"/>
              <a:t>What is “reasonable modification and accommodation”?</a:t>
            </a:r>
          </a:p>
        </p:txBody>
      </p:sp>
      <p:sp>
        <p:nvSpPr>
          <p:cNvPr id="70659" name="Rectangle 3"/>
          <p:cNvSpPr>
            <a:spLocks noGrp="1" noChangeArrowheads="1"/>
          </p:cNvSpPr>
          <p:nvPr>
            <p:ph type="body" idx="1"/>
          </p:nvPr>
        </p:nvSpPr>
        <p:spPr>
          <a:xfrm>
            <a:off x="1403350" y="2349500"/>
            <a:ext cx="6337300" cy="3746500"/>
          </a:xfrm>
        </p:spPr>
        <p:txBody>
          <a:bodyPr/>
          <a:lstStyle/>
          <a:p>
            <a:pPr eaLnBrk="1" hangingPunct="1">
              <a:defRPr/>
            </a:pPr>
            <a:r>
              <a:rPr lang="en-US" dirty="0" smtClean="0"/>
              <a:t>A reasonable modification is an alteration (change) to the physical premises</a:t>
            </a:r>
          </a:p>
          <a:p>
            <a:pPr eaLnBrk="1" hangingPunct="1">
              <a:defRPr/>
            </a:pPr>
            <a:r>
              <a:rPr lang="en-US" dirty="0" smtClean="0"/>
              <a:t>A reasonable accommodation is some exception or change to the rules, policies, services, or regulations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0E25C765-F9CC-4FF5-8600-CE4FE47BBBBC}" type="datetime3">
              <a:rPr lang="en-US"/>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a:t>Fair Housing Act Presentation</a:t>
            </a:r>
          </a:p>
        </p:txBody>
      </p:sp>
      <p:sp>
        <p:nvSpPr>
          <p:cNvPr id="6" name="Slide Number Placeholder 5"/>
          <p:cNvSpPr>
            <a:spLocks noGrp="1"/>
          </p:cNvSpPr>
          <p:nvPr>
            <p:ph type="sldNum" sz="quarter" idx="12"/>
          </p:nvPr>
        </p:nvSpPr>
        <p:spPr/>
        <p:txBody>
          <a:bodyPr/>
          <a:lstStyle/>
          <a:p>
            <a:pPr>
              <a:defRPr/>
            </a:pPr>
            <a:fld id="{19CC75C9-A825-433A-8319-35475461FDD9}" type="slidenum">
              <a:rPr lang="en-US"/>
              <a:pPr>
                <a:defRPr/>
              </a:pPr>
              <a:t>41</a:t>
            </a:fld>
            <a:endParaRPr lang="en-US" dirty="0"/>
          </a:p>
        </p:txBody>
      </p:sp>
      <p:sp>
        <p:nvSpPr>
          <p:cNvPr id="68610" name="Rectangle 2"/>
          <p:cNvSpPr>
            <a:spLocks noGrp="1" noChangeArrowheads="1"/>
          </p:cNvSpPr>
          <p:nvPr>
            <p:ph type="title"/>
          </p:nvPr>
        </p:nvSpPr>
        <p:spPr/>
        <p:txBody>
          <a:bodyPr/>
          <a:lstStyle/>
          <a:p>
            <a:pPr eaLnBrk="1" hangingPunct="1">
              <a:defRPr/>
            </a:pPr>
            <a:r>
              <a:rPr lang="en-US" sz="4000" dirty="0" smtClean="0"/>
              <a:t>Reasonable Modifications and/or Accommodations</a:t>
            </a:r>
          </a:p>
        </p:txBody>
      </p:sp>
      <p:sp>
        <p:nvSpPr>
          <p:cNvPr id="68611" name="Rectangle 3"/>
          <p:cNvSpPr>
            <a:spLocks noGrp="1" noChangeArrowheads="1"/>
          </p:cNvSpPr>
          <p:nvPr>
            <p:ph type="body" idx="1"/>
          </p:nvPr>
        </p:nvSpPr>
        <p:spPr/>
        <p:txBody>
          <a:bodyPr/>
          <a:lstStyle/>
          <a:p>
            <a:pPr eaLnBrk="1" hangingPunct="1">
              <a:buFont typeface="Wingdings" pitchFamily="2" charset="2"/>
              <a:buNone/>
              <a:defRPr/>
            </a:pPr>
            <a:r>
              <a:rPr lang="en-US" dirty="0" smtClean="0"/>
              <a:t>A </a:t>
            </a:r>
            <a:r>
              <a:rPr lang="en-US" dirty="0" smtClean="0"/>
              <a:t>housing provider must</a:t>
            </a:r>
            <a:r>
              <a:rPr lang="en-US" dirty="0" smtClean="0"/>
              <a:t>:</a:t>
            </a:r>
          </a:p>
          <a:p>
            <a:pPr eaLnBrk="1" hangingPunct="1">
              <a:buFont typeface="Wingdings" pitchFamily="2" charset="2"/>
              <a:buNone/>
              <a:defRPr/>
            </a:pPr>
            <a:endParaRPr lang="en-US" dirty="0" smtClean="0"/>
          </a:p>
          <a:p>
            <a:pPr eaLnBrk="1" hangingPunct="1">
              <a:defRPr/>
            </a:pPr>
            <a:r>
              <a:rPr lang="en-US" dirty="0" smtClean="0"/>
              <a:t>Permit a tenant with a disability to make reasonable modifications to a rental unit or common areas</a:t>
            </a:r>
          </a:p>
          <a:p>
            <a:pPr eaLnBrk="1" hangingPunct="1">
              <a:defRPr/>
            </a:pPr>
            <a:r>
              <a:rPr lang="en-US" dirty="0" smtClean="0"/>
              <a:t>Allow a tenant with a disability to have a reasonable accommodation.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981200"/>
          </a:xfrm>
        </p:spPr>
        <p:txBody>
          <a:bodyPr/>
          <a:lstStyle/>
          <a:p>
            <a:r>
              <a:rPr lang="en-US" dirty="0" smtClean="0"/>
              <a:t>HUD Guidance on Reasonable Modifications and Accommodations</a:t>
            </a:r>
            <a:endParaRPr lang="en-US" dirty="0"/>
          </a:p>
        </p:txBody>
      </p:sp>
      <p:sp>
        <p:nvSpPr>
          <p:cNvPr id="3" name="Content Placeholder 2"/>
          <p:cNvSpPr>
            <a:spLocks noGrp="1"/>
          </p:cNvSpPr>
          <p:nvPr>
            <p:ph idx="1"/>
          </p:nvPr>
        </p:nvSpPr>
        <p:spPr>
          <a:xfrm>
            <a:off x="457200" y="1981200"/>
            <a:ext cx="8229600" cy="4495800"/>
          </a:xfrm>
        </p:spPr>
        <p:txBody>
          <a:bodyPr/>
          <a:lstStyle/>
          <a:p>
            <a:pPr>
              <a:buNone/>
            </a:pPr>
            <a:endParaRPr lang="en-US" dirty="0" smtClean="0"/>
          </a:p>
          <a:p>
            <a:pPr>
              <a:buNone/>
            </a:pPr>
            <a:r>
              <a:rPr lang="en-US" dirty="0" smtClean="0"/>
              <a:t>Modifications:</a:t>
            </a:r>
          </a:p>
          <a:p>
            <a:pPr>
              <a:buNone/>
            </a:pPr>
            <a:r>
              <a:rPr lang="en-US" dirty="0" smtClean="0">
                <a:hlinkClick r:id="rId2"/>
              </a:rPr>
              <a:t>http://www.hud.gov/offices/fheo/disabilities/reasonable_modifications_mar08.pdf</a:t>
            </a:r>
            <a:endParaRPr lang="en-US" dirty="0" smtClean="0"/>
          </a:p>
          <a:p>
            <a:pPr>
              <a:buNone/>
            </a:pPr>
            <a:endParaRPr lang="en-US" dirty="0" smtClean="0"/>
          </a:p>
          <a:p>
            <a:pPr>
              <a:buNone/>
            </a:pPr>
            <a:r>
              <a:rPr lang="en-US" dirty="0" smtClean="0"/>
              <a:t>Accommodations:</a:t>
            </a:r>
          </a:p>
          <a:p>
            <a:pPr>
              <a:buNone/>
            </a:pPr>
            <a:r>
              <a:rPr lang="en-US" dirty="0" smtClean="0">
                <a:hlinkClick r:id="rId3"/>
              </a:rPr>
              <a:t>http://www.hud.gov/offices/fheo/library/huddojstatement.pdf</a:t>
            </a:r>
            <a:r>
              <a:rPr lang="en-US" dirty="0" smtClean="0"/>
              <a:t> </a:t>
            </a:r>
            <a:endParaRPr lang="en-US" dirty="0"/>
          </a:p>
        </p:txBody>
      </p:sp>
      <p:sp>
        <p:nvSpPr>
          <p:cNvPr id="4" name="Date Placeholder 3"/>
          <p:cNvSpPr>
            <a:spLocks noGrp="1"/>
          </p:cNvSpPr>
          <p:nvPr>
            <p:ph type="dt" sz="half" idx="10"/>
          </p:nvPr>
        </p:nvSpPr>
        <p:spPr/>
        <p:txBody>
          <a:bodyPr/>
          <a:lstStyle/>
          <a:p>
            <a:pPr>
              <a:defRPr/>
            </a:pPr>
            <a:fld id="{12B999DD-4FA6-4CCD-AC82-B063853DD8CF}" type="datetime3">
              <a:rPr lang="en-US" smtClean="0"/>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smtClean="0"/>
              <a:t>Fair Housing Act Presentation</a:t>
            </a:r>
            <a:endParaRPr lang="en-US" dirty="0"/>
          </a:p>
        </p:txBody>
      </p:sp>
      <p:sp>
        <p:nvSpPr>
          <p:cNvPr id="6" name="Slide Number Placeholder 5"/>
          <p:cNvSpPr>
            <a:spLocks noGrp="1"/>
          </p:cNvSpPr>
          <p:nvPr>
            <p:ph type="sldNum" sz="quarter" idx="12"/>
          </p:nvPr>
        </p:nvSpPr>
        <p:spPr/>
        <p:txBody>
          <a:bodyPr/>
          <a:lstStyle/>
          <a:p>
            <a:pPr>
              <a:defRPr/>
            </a:pPr>
            <a:fld id="{B5E25C6B-BBB5-4B1E-A5FF-A2D4B12877F9}"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fld id="{15720252-D53A-4266-948B-CD8699F2FFB1}" type="datetime3">
              <a:rPr lang="en-US"/>
              <a:pPr>
                <a:defRPr/>
              </a:pPr>
              <a:t>18 March 2014</a:t>
            </a:fld>
            <a:endParaRPr lang="en-US" dirty="0"/>
          </a:p>
        </p:txBody>
      </p:sp>
      <p:sp>
        <p:nvSpPr>
          <p:cNvPr id="6" name="Footer Placeholder 5"/>
          <p:cNvSpPr>
            <a:spLocks noGrp="1"/>
          </p:cNvSpPr>
          <p:nvPr>
            <p:ph type="ftr" sz="quarter" idx="11"/>
          </p:nvPr>
        </p:nvSpPr>
        <p:spPr/>
        <p:txBody>
          <a:bodyPr/>
          <a:lstStyle/>
          <a:p>
            <a:pPr>
              <a:defRPr/>
            </a:pPr>
            <a:r>
              <a:rPr lang="en-US" dirty="0"/>
              <a:t>Fair Housing Act Presentation</a:t>
            </a:r>
          </a:p>
        </p:txBody>
      </p:sp>
      <p:sp>
        <p:nvSpPr>
          <p:cNvPr id="7" name="Slide Number Placeholder 6"/>
          <p:cNvSpPr>
            <a:spLocks noGrp="1"/>
          </p:cNvSpPr>
          <p:nvPr>
            <p:ph type="sldNum" sz="quarter" idx="12"/>
          </p:nvPr>
        </p:nvSpPr>
        <p:spPr/>
        <p:txBody>
          <a:bodyPr/>
          <a:lstStyle/>
          <a:p>
            <a:pPr>
              <a:defRPr/>
            </a:pPr>
            <a:fld id="{8B269960-346C-4009-9C2A-F92FF1C5090F}" type="slidenum">
              <a:rPr lang="en-US"/>
              <a:pPr>
                <a:defRPr/>
              </a:pPr>
              <a:t>43</a:t>
            </a:fld>
            <a:endParaRPr lang="en-US" dirty="0"/>
          </a:p>
        </p:txBody>
      </p:sp>
      <p:sp>
        <p:nvSpPr>
          <p:cNvPr id="72706" name="Rectangle 2"/>
          <p:cNvSpPr>
            <a:spLocks noGrp="1" noChangeArrowheads="1"/>
          </p:cNvSpPr>
          <p:nvPr>
            <p:ph type="title"/>
          </p:nvPr>
        </p:nvSpPr>
        <p:spPr/>
        <p:txBody>
          <a:bodyPr/>
          <a:lstStyle/>
          <a:p>
            <a:pPr eaLnBrk="1" hangingPunct="1">
              <a:defRPr/>
            </a:pPr>
            <a:r>
              <a:rPr lang="en-US" dirty="0" smtClean="0"/>
              <a:t>Examples of Reasonable Modifications:</a:t>
            </a:r>
          </a:p>
        </p:txBody>
      </p:sp>
      <p:sp>
        <p:nvSpPr>
          <p:cNvPr id="72707" name="Rectangle 3"/>
          <p:cNvSpPr>
            <a:spLocks noGrp="1" noChangeArrowheads="1"/>
          </p:cNvSpPr>
          <p:nvPr>
            <p:ph type="body" sz="half" idx="2"/>
          </p:nvPr>
        </p:nvSpPr>
        <p:spPr>
          <a:xfrm>
            <a:off x="4652963" y="1981200"/>
            <a:ext cx="4033837" cy="4114800"/>
          </a:xfrm>
        </p:spPr>
        <p:txBody>
          <a:bodyPr/>
          <a:lstStyle/>
          <a:p>
            <a:pPr eaLnBrk="1" hangingPunct="1">
              <a:defRPr/>
            </a:pPr>
            <a:r>
              <a:rPr lang="en-US" sz="2900" dirty="0" smtClean="0"/>
              <a:t>Building a ramp to enter dwelling</a:t>
            </a:r>
          </a:p>
          <a:p>
            <a:pPr eaLnBrk="1" hangingPunct="1">
              <a:defRPr/>
            </a:pPr>
            <a:r>
              <a:rPr lang="en-US" sz="2900" dirty="0" smtClean="0"/>
              <a:t>Widening kitchen, bathroom, and/or bedroom doors</a:t>
            </a:r>
          </a:p>
          <a:p>
            <a:pPr eaLnBrk="1" hangingPunct="1">
              <a:defRPr/>
            </a:pPr>
            <a:r>
              <a:rPr lang="en-US" sz="2900" dirty="0" smtClean="0"/>
              <a:t>Installing grab bars in the bathrooms</a:t>
            </a:r>
          </a:p>
        </p:txBody>
      </p:sp>
      <p:pic>
        <p:nvPicPr>
          <p:cNvPr id="35847" name="Picture 4" descr="Image 29"/>
          <p:cNvPicPr>
            <a:picLocks noGrp="1" noChangeAspect="1" noChangeArrowheads="1"/>
          </p:cNvPicPr>
          <p:nvPr>
            <p:ph type="clipArt" sz="half" idx="1"/>
          </p:nvPr>
        </p:nvPicPr>
        <p:blipFill>
          <a:blip r:embed="rId3" cstate="print"/>
          <a:srcRect/>
          <a:stretch>
            <a:fillRect/>
          </a:stretch>
        </p:blipFill>
        <p:spPr>
          <a:xfrm>
            <a:off x="1257300" y="1981200"/>
            <a:ext cx="2882900" cy="418465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6C0BE057-549A-452B-9BD8-571334BE10C8}" type="datetime3">
              <a:rPr lang="en-US"/>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a:t>Fair Housing Act Presentation</a:t>
            </a:r>
          </a:p>
        </p:txBody>
      </p:sp>
      <p:sp>
        <p:nvSpPr>
          <p:cNvPr id="6" name="Slide Number Placeholder 5"/>
          <p:cNvSpPr>
            <a:spLocks noGrp="1"/>
          </p:cNvSpPr>
          <p:nvPr>
            <p:ph type="sldNum" sz="quarter" idx="12"/>
          </p:nvPr>
        </p:nvSpPr>
        <p:spPr/>
        <p:txBody>
          <a:bodyPr/>
          <a:lstStyle/>
          <a:p>
            <a:pPr>
              <a:defRPr/>
            </a:pPr>
            <a:fld id="{CF334C1A-21A5-4505-806C-0DA954590782}" type="slidenum">
              <a:rPr lang="en-US"/>
              <a:pPr>
                <a:defRPr/>
              </a:pPr>
              <a:t>44</a:t>
            </a:fld>
            <a:endParaRPr lang="en-US" dirty="0"/>
          </a:p>
        </p:txBody>
      </p:sp>
      <p:sp>
        <p:nvSpPr>
          <p:cNvPr id="74754" name="Rectangle 2"/>
          <p:cNvSpPr>
            <a:spLocks noGrp="1" noChangeArrowheads="1"/>
          </p:cNvSpPr>
          <p:nvPr>
            <p:ph type="title"/>
          </p:nvPr>
        </p:nvSpPr>
        <p:spPr/>
        <p:txBody>
          <a:bodyPr/>
          <a:lstStyle/>
          <a:p>
            <a:pPr eaLnBrk="1" hangingPunct="1">
              <a:defRPr/>
            </a:pPr>
            <a:r>
              <a:rPr lang="en-US" dirty="0" smtClean="0"/>
              <a:t>Who Pays?</a:t>
            </a:r>
          </a:p>
        </p:txBody>
      </p:sp>
      <p:sp>
        <p:nvSpPr>
          <p:cNvPr id="74755" name="Rectangle 3"/>
          <p:cNvSpPr>
            <a:spLocks noGrp="1" noChangeArrowheads="1"/>
          </p:cNvSpPr>
          <p:nvPr>
            <p:ph type="body" idx="1"/>
          </p:nvPr>
        </p:nvSpPr>
        <p:spPr/>
        <p:txBody>
          <a:bodyPr/>
          <a:lstStyle/>
          <a:p>
            <a:pPr eaLnBrk="1" hangingPunct="1">
              <a:defRPr/>
            </a:pPr>
            <a:r>
              <a:rPr lang="en-US" dirty="0" smtClean="0"/>
              <a:t>Housing providers, if federal funds are received</a:t>
            </a:r>
          </a:p>
          <a:p>
            <a:pPr eaLnBrk="1" hangingPunct="1">
              <a:defRPr/>
            </a:pPr>
            <a:r>
              <a:rPr lang="en-US" dirty="0" smtClean="0"/>
              <a:t>Person requesting modification, when provider receives no federal funds, may be responsible for:</a:t>
            </a:r>
          </a:p>
          <a:p>
            <a:pPr lvl="1" eaLnBrk="1" hangingPunct="1">
              <a:defRPr/>
            </a:pPr>
            <a:r>
              <a:rPr lang="en-US" dirty="0" smtClean="0"/>
              <a:t>costs to make modification</a:t>
            </a:r>
          </a:p>
          <a:p>
            <a:pPr lvl="1" eaLnBrk="1" hangingPunct="1">
              <a:defRPr/>
            </a:pPr>
            <a:r>
              <a:rPr lang="en-US" dirty="0" smtClean="0"/>
              <a:t>cost to restore modification back to original condition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76400"/>
          </a:xfrm>
        </p:spPr>
        <p:txBody>
          <a:bodyPr rtlCol="0">
            <a:normAutofit fontScale="90000"/>
          </a:bodyPr>
          <a:lstStyle/>
          <a:p>
            <a:pPr eaLnBrk="1" fontAlgn="auto" hangingPunct="1">
              <a:spcAft>
                <a:spcPts val="0"/>
              </a:spcAft>
              <a:defRPr/>
            </a:pPr>
            <a:r>
              <a:rPr lang="en-US" sz="4000" b="1" dirty="0" smtClean="0"/>
              <a:t/>
            </a:r>
            <a:br>
              <a:rPr lang="en-US" sz="4000" b="1" dirty="0" smtClean="0"/>
            </a:br>
            <a:r>
              <a:rPr lang="en-US" sz="4000" dirty="0" smtClean="0"/>
              <a:t>What does </a:t>
            </a:r>
            <a:r>
              <a:rPr lang="en-US" sz="4000" dirty="0" smtClean="0">
                <a:latin typeface="Arial" pitchFamily="34" charset="0"/>
                <a:cs typeface="Arial" pitchFamily="34" charset="0"/>
              </a:rPr>
              <a:t>Reasonable </a:t>
            </a:r>
            <a:r>
              <a:rPr lang="en-US" sz="4000" dirty="0">
                <a:latin typeface="Arial" pitchFamily="34" charset="0"/>
                <a:cs typeface="Arial" pitchFamily="34" charset="0"/>
              </a:rPr>
              <a:t>Accommodation </a:t>
            </a:r>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000" dirty="0" smtClean="0">
                <a:latin typeface="Arial" pitchFamily="34" charset="0"/>
                <a:cs typeface="Arial" pitchFamily="34" charset="0"/>
              </a:rPr>
              <a:t>process </a:t>
            </a:r>
            <a:r>
              <a:rPr lang="en-US" sz="4000" dirty="0">
                <a:latin typeface="Arial" pitchFamily="34" charset="0"/>
                <a:cs typeface="Arial" pitchFamily="34" charset="0"/>
              </a:rPr>
              <a:t>look like? </a:t>
            </a:r>
            <a:r>
              <a:rPr lang="en-US" dirty="0"/>
              <a:t/>
            </a:r>
            <a:br>
              <a:rPr lang="en-US" dirty="0"/>
            </a:br>
            <a:endParaRPr lang="en-US" dirty="0"/>
          </a:p>
        </p:txBody>
      </p:sp>
      <p:sp>
        <p:nvSpPr>
          <p:cNvPr id="3" name="Content Placeholder 2"/>
          <p:cNvSpPr>
            <a:spLocks noGrp="1"/>
          </p:cNvSpPr>
          <p:nvPr>
            <p:ph idx="1"/>
          </p:nvPr>
        </p:nvSpPr>
        <p:spPr/>
        <p:txBody>
          <a:bodyPr rtlCol="0">
            <a:normAutofit lnSpcReduction="10000"/>
          </a:bodyPr>
          <a:lstStyle/>
          <a:p>
            <a:pPr marL="0" indent="0" eaLnBrk="1" fontAlgn="auto" hangingPunct="1">
              <a:spcAft>
                <a:spcPts val="0"/>
              </a:spcAft>
              <a:buFont typeface="Arial" pitchFamily="34" charset="0"/>
              <a:buNone/>
              <a:defRPr/>
            </a:pPr>
            <a:r>
              <a:rPr lang="en-US" sz="4000" u="sng" dirty="0" smtClean="0">
                <a:solidFill>
                  <a:schemeClr val="tx1">
                    <a:lumMod val="95000"/>
                    <a:lumOff val="5000"/>
                  </a:schemeClr>
                </a:solidFill>
                <a:latin typeface="Arial" pitchFamily="34" charset="0"/>
                <a:cs typeface="Arial" pitchFamily="34" charset="0"/>
                <a:hlinkClick r:id="rId2"/>
              </a:rPr>
              <a:t>Sample Forms:</a:t>
            </a:r>
          </a:p>
          <a:p>
            <a:pPr marL="0" indent="0" eaLnBrk="1" fontAlgn="auto" hangingPunct="1">
              <a:spcAft>
                <a:spcPts val="0"/>
              </a:spcAft>
              <a:buFont typeface="Arial" pitchFamily="34" charset="0"/>
              <a:buNone/>
              <a:defRPr/>
            </a:pPr>
            <a:endParaRPr lang="en-US" u="sng" dirty="0" smtClean="0">
              <a:latin typeface="Arial" pitchFamily="34" charset="0"/>
              <a:cs typeface="Arial" pitchFamily="34" charset="0"/>
              <a:hlinkClick r:id="rId2"/>
            </a:endParaRPr>
          </a:p>
          <a:p>
            <a:pPr eaLnBrk="1" fontAlgn="auto" hangingPunct="1">
              <a:spcAft>
                <a:spcPts val="0"/>
              </a:spcAft>
              <a:defRPr/>
            </a:pPr>
            <a:r>
              <a:rPr lang="en-US" u="sng" dirty="0" smtClean="0">
                <a:latin typeface="Arial" pitchFamily="34" charset="0"/>
                <a:cs typeface="Arial" pitchFamily="34" charset="0"/>
                <a:hlinkClick r:id="rId2"/>
              </a:rPr>
              <a:t>http</a:t>
            </a:r>
            <a:r>
              <a:rPr lang="en-US" u="sng" dirty="0">
                <a:latin typeface="Arial" pitchFamily="34" charset="0"/>
                <a:cs typeface="Arial" pitchFamily="34" charset="0"/>
                <a:hlinkClick r:id="rId2"/>
              </a:rPr>
              <a:t>://ifhcidaho.org/page14.html</a:t>
            </a:r>
            <a:r>
              <a:rPr lang="en-US" dirty="0">
                <a:latin typeface="Arial" pitchFamily="34" charset="0"/>
                <a:cs typeface="Arial" pitchFamily="34" charset="0"/>
              </a:rPr>
              <a:t> (Sample IFHC Ken Nagy Document</a:t>
            </a:r>
            <a:r>
              <a:rPr lang="en-US" dirty="0" smtClean="0">
                <a:latin typeface="Arial" pitchFamily="34" charset="0"/>
                <a:cs typeface="Arial" pitchFamily="34" charset="0"/>
              </a:rPr>
              <a:t>)</a:t>
            </a:r>
          </a:p>
          <a:p>
            <a:pPr marL="0" indent="0" eaLnBrk="1" fontAlgn="auto" hangingPunct="1">
              <a:spcAft>
                <a:spcPts val="0"/>
              </a:spcAft>
              <a:buFont typeface="Arial" pitchFamily="34" charset="0"/>
              <a:buNone/>
              <a:defRPr/>
            </a:pPr>
            <a:endParaRPr lang="en-US" dirty="0">
              <a:latin typeface="Arial" pitchFamily="34" charset="0"/>
              <a:cs typeface="Arial" pitchFamily="34" charset="0"/>
            </a:endParaRPr>
          </a:p>
          <a:p>
            <a:pPr eaLnBrk="1" fontAlgn="auto" hangingPunct="1">
              <a:spcAft>
                <a:spcPts val="0"/>
              </a:spcAft>
              <a:defRPr/>
            </a:pPr>
            <a:r>
              <a:rPr lang="en-US" u="sng" dirty="0">
                <a:latin typeface="Arial" pitchFamily="34" charset="0"/>
                <a:cs typeface="Arial" pitchFamily="34" charset="0"/>
                <a:hlinkClick r:id="rId3"/>
              </a:rPr>
              <a:t>http://www.idaholegalaid.org/SelfHelp/ReasonableAccommodation</a:t>
            </a:r>
            <a:r>
              <a:rPr lang="en-US" dirty="0">
                <a:latin typeface="Arial" pitchFamily="34" charset="0"/>
                <a:cs typeface="Arial" pitchFamily="34" charset="0"/>
              </a:rPr>
              <a:t> </a:t>
            </a:r>
            <a:r>
              <a:rPr lang="en-US" dirty="0" smtClean="0">
                <a:latin typeface="Arial" pitchFamily="34" charset="0"/>
                <a:cs typeface="Arial" pitchFamily="34" charset="0"/>
              </a:rPr>
              <a:t>(</a:t>
            </a:r>
            <a:r>
              <a:rPr lang="en-US" dirty="0">
                <a:latin typeface="Arial" pitchFamily="34" charset="0"/>
                <a:cs typeface="Arial" pitchFamily="34" charset="0"/>
              </a:rPr>
              <a:t>ILAS Interactive Self-Help Form)</a:t>
            </a:r>
          </a:p>
          <a:p>
            <a:pPr eaLnBrk="1" fontAlgn="auto" hangingPunct="1">
              <a:spcAft>
                <a:spcPts val="0"/>
              </a:spcAft>
              <a:defRPr/>
            </a:pPr>
            <a:endParaRPr lang="en-US" dirty="0">
              <a:latin typeface="Arial" pitchFamily="34" charset="0"/>
              <a:cs typeface="Arial" pitchFamily="34" charset="0"/>
            </a:endParaRPr>
          </a:p>
        </p:txBody>
      </p:sp>
      <p:sp>
        <p:nvSpPr>
          <p:cNvPr id="4198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4FA1276F-5028-46AC-B344-C0CA8842ECD7}" type="datetime1">
              <a:rPr lang="en-US" altLang="ne-NP" sz="1200" smtClean="0">
                <a:solidFill>
                  <a:srgbClr val="898989"/>
                </a:solidFill>
                <a:latin typeface="Arial" pitchFamily="34" charset="0"/>
              </a:rPr>
              <a:pPr>
                <a:spcBef>
                  <a:spcPct val="0"/>
                </a:spcBef>
                <a:buFontTx/>
                <a:buNone/>
              </a:pPr>
              <a:t>3/18/2014</a:t>
            </a:fld>
            <a:endParaRPr lang="en-US" altLang="ne-NP" sz="1200" dirty="0" smtClean="0">
              <a:solidFill>
                <a:srgbClr val="898989"/>
              </a:solidFill>
              <a:latin typeface="Arial" pitchFamily="34" charset="0"/>
            </a:endParaRPr>
          </a:p>
        </p:txBody>
      </p:sp>
      <p:sp>
        <p:nvSpPr>
          <p:cNvPr id="4198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6123502E-7FFF-41A6-A089-C4796145DE5E}" type="slidenum">
              <a:rPr lang="en-US" altLang="ne-NP" sz="1200">
                <a:solidFill>
                  <a:srgbClr val="898989"/>
                </a:solidFill>
                <a:latin typeface="Arial" pitchFamily="34" charset="0"/>
              </a:rPr>
              <a:pPr>
                <a:spcBef>
                  <a:spcPct val="0"/>
                </a:spcBef>
                <a:buFontTx/>
                <a:buNone/>
              </a:pPr>
              <a:t>45</a:t>
            </a:fld>
            <a:endParaRPr lang="en-US" altLang="ne-NP" sz="1200" dirty="0">
              <a:solidFill>
                <a:srgbClr val="898989"/>
              </a:solidFill>
              <a:latin typeface="Arial" pitchFamily="34" charset="0"/>
            </a:endParaRPr>
          </a:p>
        </p:txBody>
      </p:sp>
    </p:spTree>
    <p:extLst>
      <p:ext uri="{BB962C8B-B14F-4D97-AF65-F5344CB8AC3E}">
        <p14:creationId xmlns:p14="http://schemas.microsoft.com/office/powerpoint/2010/main" val="16831246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7B230113-A668-42B9-8D61-8F7EFC96941C}" type="datetime3">
              <a:rPr lang="en-US"/>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a:t>Fair Housing Act Presentation</a:t>
            </a:r>
          </a:p>
        </p:txBody>
      </p:sp>
      <p:sp>
        <p:nvSpPr>
          <p:cNvPr id="6" name="Slide Number Placeholder 5"/>
          <p:cNvSpPr>
            <a:spLocks noGrp="1"/>
          </p:cNvSpPr>
          <p:nvPr>
            <p:ph type="sldNum" sz="quarter" idx="12"/>
          </p:nvPr>
        </p:nvSpPr>
        <p:spPr/>
        <p:txBody>
          <a:bodyPr/>
          <a:lstStyle/>
          <a:p>
            <a:pPr>
              <a:defRPr/>
            </a:pPr>
            <a:fld id="{927749F6-448B-4F86-A3E8-7735EA53733A}" type="slidenum">
              <a:rPr lang="en-US"/>
              <a:pPr>
                <a:defRPr/>
              </a:pPr>
              <a:t>46</a:t>
            </a:fld>
            <a:endParaRPr lang="en-US" dirty="0"/>
          </a:p>
        </p:txBody>
      </p:sp>
      <p:sp>
        <p:nvSpPr>
          <p:cNvPr id="76802" name="Rectangle 2"/>
          <p:cNvSpPr>
            <a:spLocks noGrp="1" noChangeArrowheads="1"/>
          </p:cNvSpPr>
          <p:nvPr>
            <p:ph type="title"/>
          </p:nvPr>
        </p:nvSpPr>
        <p:spPr/>
        <p:txBody>
          <a:bodyPr/>
          <a:lstStyle/>
          <a:p>
            <a:pPr eaLnBrk="1" hangingPunct="1">
              <a:defRPr/>
            </a:pPr>
            <a:r>
              <a:rPr lang="en-US" sz="4000" dirty="0" smtClean="0"/>
              <a:t>Examples of Reasonable Accommodations</a:t>
            </a:r>
          </a:p>
        </p:txBody>
      </p:sp>
      <p:sp>
        <p:nvSpPr>
          <p:cNvPr id="76803" name="Rectangle 3"/>
          <p:cNvSpPr>
            <a:spLocks noGrp="1" noChangeArrowheads="1"/>
          </p:cNvSpPr>
          <p:nvPr>
            <p:ph type="body" idx="1"/>
          </p:nvPr>
        </p:nvSpPr>
        <p:spPr/>
        <p:txBody>
          <a:bodyPr/>
          <a:lstStyle/>
          <a:p>
            <a:pPr eaLnBrk="1" hangingPunct="1">
              <a:defRPr/>
            </a:pPr>
            <a:r>
              <a:rPr lang="en-US" sz="2800" dirty="0" smtClean="0"/>
              <a:t>Permitting a service or companion animal in “no-pet” community</a:t>
            </a:r>
          </a:p>
          <a:p>
            <a:pPr lvl="1" eaLnBrk="1" hangingPunct="1">
              <a:defRPr/>
            </a:pPr>
            <a:r>
              <a:rPr lang="en-US" sz="2400" dirty="0" smtClean="0"/>
              <a:t>Not charging pet deposit </a:t>
            </a:r>
          </a:p>
          <a:p>
            <a:pPr eaLnBrk="1" hangingPunct="1">
              <a:defRPr/>
            </a:pPr>
            <a:r>
              <a:rPr lang="en-US" sz="2800" dirty="0" smtClean="0"/>
              <a:t>Permitting an outside agency to assist a resident with a disability to meet the terms of lease</a:t>
            </a:r>
          </a:p>
          <a:p>
            <a:pPr eaLnBrk="1" hangingPunct="1">
              <a:defRPr/>
            </a:pPr>
            <a:r>
              <a:rPr lang="en-US" sz="2800" dirty="0" smtClean="0"/>
              <a:t>Permitting a Live-in Personal  Care Attendant</a:t>
            </a:r>
          </a:p>
          <a:p>
            <a:pPr eaLnBrk="1" hangingPunct="1">
              <a:defRPr/>
            </a:pPr>
            <a:r>
              <a:rPr lang="en-US" sz="2800" dirty="0" smtClean="0"/>
              <a:t>Change in communication devices, such as increasing font size of typed documents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DB2F22FB-E0C7-41A2-AF46-86B357AE05F9}" type="datetime3">
              <a:rPr lang="en-US"/>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a:t>Fair Housing Act Presentation</a:t>
            </a:r>
          </a:p>
        </p:txBody>
      </p:sp>
      <p:sp>
        <p:nvSpPr>
          <p:cNvPr id="6" name="Slide Number Placeholder 5"/>
          <p:cNvSpPr>
            <a:spLocks noGrp="1"/>
          </p:cNvSpPr>
          <p:nvPr>
            <p:ph type="sldNum" sz="quarter" idx="12"/>
          </p:nvPr>
        </p:nvSpPr>
        <p:spPr/>
        <p:txBody>
          <a:bodyPr/>
          <a:lstStyle/>
          <a:p>
            <a:pPr>
              <a:defRPr/>
            </a:pPr>
            <a:fld id="{AD885B3F-4569-4684-91B6-EBA99B167A69}" type="slidenum">
              <a:rPr lang="en-US"/>
              <a:pPr>
                <a:defRPr/>
              </a:pPr>
              <a:t>47</a:t>
            </a:fld>
            <a:endParaRPr lang="en-US" dirty="0"/>
          </a:p>
        </p:txBody>
      </p:sp>
      <p:sp>
        <p:nvSpPr>
          <p:cNvPr id="80898" name="Rectangle 2"/>
          <p:cNvSpPr>
            <a:spLocks noGrp="1" noChangeArrowheads="1"/>
          </p:cNvSpPr>
          <p:nvPr>
            <p:ph type="title"/>
          </p:nvPr>
        </p:nvSpPr>
        <p:spPr>
          <a:xfrm>
            <a:off x="457200" y="0"/>
            <a:ext cx="8229600" cy="1219200"/>
          </a:xfrm>
        </p:spPr>
        <p:txBody>
          <a:bodyPr/>
          <a:lstStyle/>
          <a:p>
            <a:pPr eaLnBrk="1" hangingPunct="1">
              <a:defRPr/>
            </a:pPr>
            <a:r>
              <a:rPr lang="en-US" dirty="0" smtClean="0"/>
              <a:t>Proof of </a:t>
            </a:r>
            <a:r>
              <a:rPr lang="en-US" dirty="0" smtClean="0"/>
              <a:t>Disability and Need</a:t>
            </a:r>
            <a:endParaRPr lang="en-US" dirty="0" smtClean="0"/>
          </a:p>
        </p:txBody>
      </p:sp>
      <p:sp>
        <p:nvSpPr>
          <p:cNvPr id="80899" name="Rectangle 3"/>
          <p:cNvSpPr>
            <a:spLocks noGrp="1" noChangeArrowheads="1"/>
          </p:cNvSpPr>
          <p:nvPr>
            <p:ph type="body" idx="1"/>
          </p:nvPr>
        </p:nvSpPr>
        <p:spPr>
          <a:xfrm>
            <a:off x="457200" y="1066800"/>
            <a:ext cx="8229600" cy="5241925"/>
          </a:xfrm>
        </p:spPr>
        <p:txBody>
          <a:bodyPr/>
          <a:lstStyle/>
          <a:p>
            <a:pPr eaLnBrk="1" hangingPunct="1">
              <a:defRPr/>
            </a:pPr>
            <a:r>
              <a:rPr lang="en-US" sz="2800" dirty="0" smtClean="0"/>
              <a:t>By a “qualified professional or person in the position to know”</a:t>
            </a:r>
          </a:p>
          <a:p>
            <a:pPr lvl="1" eaLnBrk="1" hangingPunct="1">
              <a:buFont typeface="Wingdings" pitchFamily="2" charset="2"/>
              <a:buNone/>
              <a:defRPr/>
            </a:pPr>
            <a:r>
              <a:rPr lang="en-US" sz="2400" dirty="0" smtClean="0"/>
              <a:t>Some examples are:</a:t>
            </a:r>
          </a:p>
          <a:p>
            <a:pPr lvl="2" eaLnBrk="1" hangingPunct="1">
              <a:defRPr/>
            </a:pPr>
            <a:r>
              <a:rPr lang="en-US" sz="2000" dirty="0" smtClean="0"/>
              <a:t>Vocational  rehabilitation counselor</a:t>
            </a:r>
          </a:p>
          <a:p>
            <a:pPr lvl="2" eaLnBrk="1" hangingPunct="1">
              <a:defRPr/>
            </a:pPr>
            <a:r>
              <a:rPr lang="en-US" sz="2000" dirty="0" smtClean="0"/>
              <a:t>Case manager</a:t>
            </a:r>
          </a:p>
          <a:p>
            <a:pPr lvl="2" eaLnBrk="1" hangingPunct="1">
              <a:defRPr/>
            </a:pPr>
            <a:r>
              <a:rPr lang="en-US" sz="2000" dirty="0" smtClean="0"/>
              <a:t>Physician’s Assistant, RN</a:t>
            </a:r>
          </a:p>
          <a:p>
            <a:pPr lvl="2" eaLnBrk="1" hangingPunct="1">
              <a:defRPr/>
            </a:pPr>
            <a:r>
              <a:rPr lang="en-US" sz="2000" dirty="0" smtClean="0"/>
              <a:t>Therapist, Physician</a:t>
            </a:r>
          </a:p>
          <a:p>
            <a:pPr eaLnBrk="1" hangingPunct="1">
              <a:defRPr/>
            </a:pPr>
            <a:r>
              <a:rPr lang="en-US" sz="2800" dirty="0" smtClean="0"/>
              <a:t>Should never disclose the severity or nature of the disability</a:t>
            </a:r>
          </a:p>
          <a:p>
            <a:pPr eaLnBrk="1" hangingPunct="1">
              <a:defRPr/>
            </a:pPr>
            <a:r>
              <a:rPr lang="en-US" sz="2800" dirty="0" smtClean="0"/>
              <a:t>Must show the relationship between disability, the accommodation, and how it will affect housing</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A Housing Provider </a:t>
            </a:r>
            <a:r>
              <a:rPr lang="en-US" dirty="0" smtClean="0"/>
              <a:t>Cannot Request </a:t>
            </a:r>
            <a:r>
              <a:rPr lang="en-US" dirty="0"/>
              <a:t>Proof of </a:t>
            </a:r>
            <a:r>
              <a:rPr lang="en-US" dirty="0" smtClean="0"/>
              <a:t>Need When</a:t>
            </a:r>
            <a:endParaRPr lang="en-US" dirty="0"/>
          </a:p>
        </p:txBody>
      </p:sp>
      <p:sp>
        <p:nvSpPr>
          <p:cNvPr id="3" name="Content Placeholder 2"/>
          <p:cNvSpPr>
            <a:spLocks noGrp="1"/>
          </p:cNvSpPr>
          <p:nvPr>
            <p:ph idx="1"/>
          </p:nvPr>
        </p:nvSpPr>
        <p:spPr/>
        <p:txBody>
          <a:bodyPr rtlCol="0">
            <a:normAutofit fontScale="92500" lnSpcReduction="20000"/>
          </a:bodyPr>
          <a:lstStyle/>
          <a:p>
            <a:pPr marL="0" indent="0" eaLnBrk="1" fontAlgn="auto" hangingPunct="1">
              <a:spcAft>
                <a:spcPts val="0"/>
              </a:spcAft>
              <a:buFont typeface="Arial" pitchFamily="34" charset="0"/>
              <a:buNone/>
              <a:defRPr/>
            </a:pPr>
            <a:endParaRPr lang="en-US" b="1" dirty="0" smtClean="0"/>
          </a:p>
          <a:p>
            <a:pPr marL="0" indent="0" eaLnBrk="1" fontAlgn="auto" hangingPunct="1">
              <a:spcAft>
                <a:spcPts val="0"/>
              </a:spcAft>
              <a:buFont typeface="Arial" pitchFamily="34" charset="0"/>
              <a:buNone/>
              <a:defRPr/>
            </a:pPr>
            <a:r>
              <a:rPr lang="en-US" dirty="0" smtClean="0">
                <a:effectLst>
                  <a:outerShdw blurRad="38100" dist="38100" dir="2700000" algn="tl">
                    <a:srgbClr val="000000">
                      <a:alpha val="43137"/>
                    </a:srgbClr>
                  </a:outerShdw>
                </a:effectLst>
              </a:rPr>
              <a:t>There </a:t>
            </a:r>
            <a:r>
              <a:rPr lang="en-US" dirty="0">
                <a:effectLst>
                  <a:outerShdw blurRad="38100" dist="38100" dir="2700000" algn="tl">
                    <a:srgbClr val="000000">
                      <a:alpha val="43137"/>
                    </a:srgbClr>
                  </a:outerShdw>
                </a:effectLst>
              </a:rPr>
              <a:t>is an obvious disability with an obvious need for a reasonable </a:t>
            </a:r>
            <a:r>
              <a:rPr lang="en-US" dirty="0" smtClean="0">
                <a:effectLst>
                  <a:outerShdw blurRad="38100" dist="38100" dir="2700000" algn="tl">
                    <a:srgbClr val="000000">
                      <a:alpha val="43137"/>
                    </a:srgbClr>
                  </a:outerShdw>
                </a:effectLst>
              </a:rPr>
              <a:t>accommodation.  </a:t>
            </a:r>
          </a:p>
          <a:p>
            <a:pPr marL="0" indent="0" eaLnBrk="1" fontAlgn="auto" hangingPunct="1">
              <a:spcAft>
                <a:spcPts val="0"/>
              </a:spcAft>
              <a:buFont typeface="Arial" pitchFamily="34" charset="0"/>
              <a:buNone/>
              <a:defRPr/>
            </a:pPr>
            <a:endParaRPr lang="en-US" dirty="0">
              <a:effectLst>
                <a:outerShdw blurRad="38100" dist="38100" dir="2700000" algn="tl">
                  <a:srgbClr val="000000">
                    <a:alpha val="43137"/>
                  </a:srgbClr>
                </a:outerShdw>
              </a:effectLst>
            </a:endParaRPr>
          </a:p>
          <a:p>
            <a:pPr marL="0" indent="0" eaLnBrk="1" fontAlgn="auto" hangingPunct="1">
              <a:spcAft>
                <a:spcPts val="0"/>
              </a:spcAft>
              <a:buFont typeface="Arial" pitchFamily="34" charset="0"/>
              <a:buNone/>
              <a:defRPr/>
            </a:pPr>
            <a:r>
              <a:rPr lang="en-US" dirty="0" smtClean="0">
                <a:effectLst>
                  <a:outerShdw blurRad="38100" dist="38100" dir="2700000" algn="tl">
                    <a:srgbClr val="000000">
                      <a:alpha val="43137"/>
                    </a:srgbClr>
                  </a:outerShdw>
                </a:effectLst>
              </a:rPr>
              <a:t>Example</a:t>
            </a:r>
            <a:r>
              <a:rPr lang="en-US" dirty="0">
                <a:effectLst>
                  <a:outerShdw blurRad="38100" dist="38100" dir="2700000" algn="tl">
                    <a:srgbClr val="000000">
                      <a:alpha val="43137"/>
                    </a:srgbClr>
                  </a:outerShdw>
                </a:effectLst>
              </a:rPr>
              <a:t>:  A </a:t>
            </a:r>
            <a:r>
              <a:rPr lang="en-US" dirty="0" smtClean="0">
                <a:effectLst>
                  <a:outerShdw blurRad="38100" dist="38100" dir="2700000" algn="tl">
                    <a:srgbClr val="000000">
                      <a:alpha val="43137"/>
                    </a:srgbClr>
                  </a:outerShdw>
                </a:effectLst>
              </a:rPr>
              <a:t>person </a:t>
            </a:r>
            <a:r>
              <a:rPr lang="en-US" dirty="0">
                <a:effectLst>
                  <a:outerShdw blurRad="38100" dist="38100" dir="2700000" algn="tl">
                    <a:srgbClr val="000000">
                      <a:alpha val="43137"/>
                    </a:srgbClr>
                  </a:outerShdw>
                </a:effectLst>
              </a:rPr>
              <a:t>with a sight </a:t>
            </a:r>
            <a:r>
              <a:rPr lang="en-US" dirty="0" smtClean="0">
                <a:effectLst>
                  <a:outerShdw blurRad="38100" dist="38100" dir="2700000" algn="tl">
                    <a:srgbClr val="000000">
                      <a:alpha val="43137"/>
                    </a:srgbClr>
                  </a:outerShdw>
                </a:effectLst>
              </a:rPr>
              <a:t>impairment </a:t>
            </a:r>
            <a:r>
              <a:rPr lang="en-US" dirty="0">
                <a:effectLst>
                  <a:outerShdw blurRad="38100" dist="38100" dir="2700000" algn="tl">
                    <a:srgbClr val="000000">
                      <a:alpha val="43137"/>
                    </a:srgbClr>
                  </a:outerShdw>
                </a:effectLst>
              </a:rPr>
              <a:t>requests a waiver to "a no pet policy" for his seeing-eye dog.  No reasonable accommodation request or proof of need required.  In fact, it would violate the Fair Housing Act to require </a:t>
            </a:r>
            <a:r>
              <a:rPr lang="en-US" dirty="0" smtClean="0">
                <a:effectLst>
                  <a:outerShdw blurRad="38100" dist="38100" dir="2700000" algn="tl">
                    <a:srgbClr val="000000">
                      <a:alpha val="43137"/>
                    </a:srgbClr>
                  </a:outerShdw>
                </a:effectLst>
              </a:rPr>
              <a:t>one.  </a:t>
            </a:r>
            <a:endParaRPr lang="en-US" dirty="0">
              <a:effectLst>
                <a:outerShdw blurRad="38100" dist="38100" dir="2700000" algn="tl">
                  <a:srgbClr val="000000">
                    <a:alpha val="43137"/>
                  </a:srgbClr>
                </a:outerShdw>
              </a:effectLst>
            </a:endParaRPr>
          </a:p>
          <a:p>
            <a:pPr eaLnBrk="1" fontAlgn="auto" hangingPunct="1">
              <a:spcAft>
                <a:spcPts val="0"/>
              </a:spcAft>
              <a:defRPr/>
            </a:pPr>
            <a:endParaRPr lang="en-US" dirty="0"/>
          </a:p>
        </p:txBody>
      </p:sp>
      <p:sp>
        <p:nvSpPr>
          <p:cNvPr id="4403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25581391-A84B-4CD6-89A8-21188A61D5E4}" type="datetime1">
              <a:rPr lang="en-US" altLang="ne-NP" sz="1200" smtClean="0">
                <a:solidFill>
                  <a:srgbClr val="898989"/>
                </a:solidFill>
                <a:latin typeface="Arial" pitchFamily="34" charset="0"/>
              </a:rPr>
              <a:pPr>
                <a:spcBef>
                  <a:spcPct val="0"/>
                </a:spcBef>
                <a:buFontTx/>
                <a:buNone/>
              </a:pPr>
              <a:t>3/18/2014</a:t>
            </a:fld>
            <a:endParaRPr lang="en-US" altLang="ne-NP" sz="1200" dirty="0" smtClean="0">
              <a:solidFill>
                <a:srgbClr val="898989"/>
              </a:solidFill>
              <a:latin typeface="Arial" pitchFamily="34" charset="0"/>
            </a:endParaRPr>
          </a:p>
        </p:txBody>
      </p:sp>
      <p:sp>
        <p:nvSpPr>
          <p:cNvPr id="4403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F622C9E3-135D-4241-984E-CF7A6BE6EF36}" type="slidenum">
              <a:rPr lang="en-US" altLang="ne-NP" sz="1200">
                <a:solidFill>
                  <a:srgbClr val="898989"/>
                </a:solidFill>
                <a:latin typeface="Arial" pitchFamily="34" charset="0"/>
              </a:rPr>
              <a:pPr>
                <a:spcBef>
                  <a:spcPct val="0"/>
                </a:spcBef>
                <a:buFontTx/>
                <a:buNone/>
              </a:pPr>
              <a:t>48</a:t>
            </a:fld>
            <a:endParaRPr lang="en-US" altLang="ne-NP" sz="1200" dirty="0">
              <a:solidFill>
                <a:srgbClr val="898989"/>
              </a:solidFill>
              <a:latin typeface="Arial" pitchFamily="34" charset="0"/>
            </a:endParaRPr>
          </a:p>
        </p:txBody>
      </p:sp>
    </p:spTree>
    <p:extLst>
      <p:ext uri="{BB962C8B-B14F-4D97-AF65-F5344CB8AC3E}">
        <p14:creationId xmlns:p14="http://schemas.microsoft.com/office/powerpoint/2010/main" val="10481497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BAE86C55-3F2B-4608-887C-4139D5CFD790}" type="datetime3">
              <a:rPr lang="en-US"/>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a:t>Fair Housing Act Presentation</a:t>
            </a:r>
          </a:p>
        </p:txBody>
      </p:sp>
      <p:sp>
        <p:nvSpPr>
          <p:cNvPr id="6" name="Slide Number Placeholder 5"/>
          <p:cNvSpPr>
            <a:spLocks noGrp="1"/>
          </p:cNvSpPr>
          <p:nvPr>
            <p:ph type="sldNum" sz="quarter" idx="12"/>
          </p:nvPr>
        </p:nvSpPr>
        <p:spPr/>
        <p:txBody>
          <a:bodyPr/>
          <a:lstStyle/>
          <a:p>
            <a:pPr>
              <a:defRPr/>
            </a:pPr>
            <a:fld id="{EEBA0F77-D285-4EA7-B4BA-0DAEC5D79FCD}" type="slidenum">
              <a:rPr lang="en-US"/>
              <a:pPr>
                <a:defRPr/>
              </a:pPr>
              <a:t>49</a:t>
            </a:fld>
            <a:endParaRPr lang="en-US" dirty="0"/>
          </a:p>
        </p:txBody>
      </p:sp>
      <p:sp>
        <p:nvSpPr>
          <p:cNvPr id="78850" name="Rectangle 2"/>
          <p:cNvSpPr>
            <a:spLocks noGrp="1" noChangeArrowheads="1"/>
          </p:cNvSpPr>
          <p:nvPr>
            <p:ph type="title"/>
          </p:nvPr>
        </p:nvSpPr>
        <p:spPr>
          <a:xfrm>
            <a:off x="228600" y="228600"/>
            <a:ext cx="8229600" cy="1981200"/>
          </a:xfrm>
        </p:spPr>
        <p:txBody>
          <a:bodyPr/>
          <a:lstStyle/>
          <a:p>
            <a:pPr eaLnBrk="1" hangingPunct="1">
              <a:defRPr/>
            </a:pPr>
            <a:r>
              <a:rPr lang="en-US" sz="4000" dirty="0"/>
              <a:t>A Housing Provider </a:t>
            </a:r>
            <a:r>
              <a:rPr lang="en-US" sz="4000" dirty="0" smtClean="0"/>
              <a:t>Can </a:t>
            </a:r>
            <a:r>
              <a:rPr lang="en-US" sz="4000" dirty="0"/>
              <a:t>Request Proof of Need When</a:t>
            </a:r>
            <a:endParaRPr lang="en-US" sz="4000" dirty="0" smtClean="0"/>
          </a:p>
        </p:txBody>
      </p:sp>
      <p:sp>
        <p:nvSpPr>
          <p:cNvPr id="78851" name="Rectangle 3"/>
          <p:cNvSpPr>
            <a:spLocks noGrp="1" noChangeArrowheads="1"/>
          </p:cNvSpPr>
          <p:nvPr>
            <p:ph type="body" idx="1"/>
          </p:nvPr>
        </p:nvSpPr>
        <p:spPr>
          <a:xfrm>
            <a:off x="457200" y="2057400"/>
            <a:ext cx="8229600" cy="4038600"/>
          </a:xfrm>
        </p:spPr>
        <p:txBody>
          <a:bodyPr/>
          <a:lstStyle/>
          <a:p>
            <a:pPr eaLnBrk="1" hangingPunct="1">
              <a:defRPr/>
            </a:pPr>
            <a:r>
              <a:rPr lang="en-US" sz="3000" dirty="0"/>
              <a:t>T</a:t>
            </a:r>
            <a:r>
              <a:rPr lang="en-US" sz="3000" dirty="0" smtClean="0"/>
              <a:t>here </a:t>
            </a:r>
            <a:r>
              <a:rPr lang="en-US" sz="3000" dirty="0" smtClean="0"/>
              <a:t>is a non-obvious disability or an obvious disability with a non-obvious need, a housing provider may request that a tenant provide proof showing that the modifications or accommodations requested will provide the tenant with an equal opportunity to use and enjoy place of residence</a:t>
            </a:r>
            <a:r>
              <a:rPr lang="en-US" sz="3000" dirty="0" smtClean="0"/>
              <a:t>.</a:t>
            </a:r>
            <a:r>
              <a:rPr lang="en-US" sz="2800" dirty="0">
                <a:latin typeface="Arial" pitchFamily="34" charset="0"/>
                <a:cs typeface="Arial" pitchFamily="34" charset="0"/>
              </a:rPr>
              <a:t> </a:t>
            </a:r>
            <a:endParaRPr lang="en-US" sz="2800" dirty="0" smtClean="0">
              <a:latin typeface="Arial" pitchFamily="34" charset="0"/>
              <a:cs typeface="Arial" pitchFamily="34" charset="0"/>
            </a:endParaRPr>
          </a:p>
          <a:p>
            <a:pPr eaLnBrk="1" hangingPunct="1">
              <a:defRPr/>
            </a:pPr>
            <a:r>
              <a:rPr lang="en-US" sz="2000" dirty="0" smtClean="0">
                <a:latin typeface="Arial" pitchFamily="34" charset="0"/>
                <a:cs typeface="Arial" pitchFamily="34" charset="0"/>
              </a:rPr>
              <a:t>See </a:t>
            </a:r>
            <a:r>
              <a:rPr lang="en-US" sz="2000" dirty="0">
                <a:latin typeface="Arial" pitchFamily="34" charset="0"/>
                <a:cs typeface="Arial" pitchFamily="34" charset="0"/>
              </a:rPr>
              <a:t>the </a:t>
            </a:r>
            <a:r>
              <a:rPr lang="en-US" sz="2000" b="1" dirty="0">
                <a:latin typeface="Arial" pitchFamily="34" charset="0"/>
                <a:cs typeface="Arial" pitchFamily="34" charset="0"/>
              </a:rPr>
              <a:t>HUD/DOJ Statement on Reasonable Accommodations at </a:t>
            </a:r>
            <a:r>
              <a:rPr lang="en-US" sz="2000" u="sng" dirty="0">
                <a:latin typeface="Arial" pitchFamily="34" charset="0"/>
                <a:cs typeface="Arial" pitchFamily="34" charset="0"/>
                <a:hlinkClick r:id="rId3"/>
              </a:rPr>
              <a:t>http://www.hud.gov/offices/fheo/library/huddojstatement.pdf</a:t>
            </a:r>
            <a:r>
              <a:rPr lang="en-US" sz="2000" dirty="0">
                <a:latin typeface="Arial" pitchFamily="34" charset="0"/>
                <a:cs typeface="Arial" pitchFamily="34" charset="0"/>
              </a:rPr>
              <a:t> .</a:t>
            </a:r>
          </a:p>
          <a:p>
            <a:pPr eaLnBrk="1" hangingPunct="1">
              <a:defRPr/>
            </a:pPr>
            <a:endParaRPr lang="en-US" sz="3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8BCDB77C-5157-4F24-8F26-0917DDADCE74}" type="datetime3">
              <a:rPr lang="en-US"/>
              <a:pPr>
                <a:defRPr/>
              </a:pPr>
              <a:t>18 March 2014</a:t>
            </a:fld>
            <a:endParaRPr lang="en-US" dirty="0"/>
          </a:p>
        </p:txBody>
      </p:sp>
      <p:sp>
        <p:nvSpPr>
          <p:cNvPr id="6" name="Footer Placeholder 4"/>
          <p:cNvSpPr>
            <a:spLocks noGrp="1"/>
          </p:cNvSpPr>
          <p:nvPr>
            <p:ph type="ftr" sz="quarter" idx="11"/>
          </p:nvPr>
        </p:nvSpPr>
        <p:spPr/>
        <p:txBody>
          <a:bodyPr/>
          <a:lstStyle/>
          <a:p>
            <a:pPr>
              <a:defRPr/>
            </a:pPr>
            <a:r>
              <a:rPr lang="en-US" dirty="0"/>
              <a:t>Fair Housing Act Presentation</a:t>
            </a:r>
          </a:p>
        </p:txBody>
      </p:sp>
      <p:sp>
        <p:nvSpPr>
          <p:cNvPr id="7" name="Slide Number Placeholder 5"/>
          <p:cNvSpPr>
            <a:spLocks noGrp="1"/>
          </p:cNvSpPr>
          <p:nvPr>
            <p:ph type="sldNum" sz="quarter" idx="12"/>
          </p:nvPr>
        </p:nvSpPr>
        <p:spPr/>
        <p:txBody>
          <a:bodyPr/>
          <a:lstStyle/>
          <a:p>
            <a:pPr>
              <a:defRPr/>
            </a:pPr>
            <a:fld id="{766FF2A3-221E-4194-A662-A9FEC2803C41}" type="slidenum">
              <a:rPr lang="en-US"/>
              <a:pPr>
                <a:defRPr/>
              </a:pPr>
              <a:t>5</a:t>
            </a:fld>
            <a:endParaRPr lang="en-US" dirty="0"/>
          </a:p>
        </p:txBody>
      </p:sp>
      <p:sp>
        <p:nvSpPr>
          <p:cNvPr id="9218" name="Rectangle 2"/>
          <p:cNvSpPr>
            <a:spLocks noGrp="1" noChangeArrowheads="1"/>
          </p:cNvSpPr>
          <p:nvPr>
            <p:ph type="title"/>
          </p:nvPr>
        </p:nvSpPr>
        <p:spPr/>
        <p:txBody>
          <a:bodyPr/>
          <a:lstStyle/>
          <a:p>
            <a:pPr eaLnBrk="1" hangingPunct="1">
              <a:defRPr/>
            </a:pPr>
            <a:r>
              <a:rPr lang="en-US" dirty="0" smtClean="0"/>
              <a:t>What is the Fair Housing Act?</a:t>
            </a:r>
          </a:p>
        </p:txBody>
      </p:sp>
      <p:sp>
        <p:nvSpPr>
          <p:cNvPr id="9219" name="Rectangle 3"/>
          <p:cNvSpPr>
            <a:spLocks noGrp="1" noChangeArrowheads="1"/>
          </p:cNvSpPr>
          <p:nvPr>
            <p:ph type="body" idx="1"/>
          </p:nvPr>
        </p:nvSpPr>
        <p:spPr>
          <a:xfrm>
            <a:off x="457200" y="1981200"/>
            <a:ext cx="3970338" cy="4114800"/>
          </a:xfrm>
        </p:spPr>
        <p:txBody>
          <a:bodyPr/>
          <a:lstStyle/>
          <a:p>
            <a:pPr eaLnBrk="1" hangingPunct="1">
              <a:buFont typeface="Wingdings" pitchFamily="2" charset="2"/>
              <a:buNone/>
              <a:defRPr/>
            </a:pPr>
            <a:r>
              <a:rPr lang="en-US" dirty="0" smtClean="0"/>
              <a:t>	</a:t>
            </a:r>
            <a:r>
              <a:rPr lang="en-US" sz="3400" dirty="0" smtClean="0"/>
              <a:t>The Fair Housing Act, Title VIII of the Civil Rights Acts, prohibits discrimination in housing. </a:t>
            </a:r>
            <a:endParaRPr lang="en-US" dirty="0" smtClean="0"/>
          </a:p>
        </p:txBody>
      </p:sp>
      <p:pic>
        <p:nvPicPr>
          <p:cNvPr id="4103" name="Picture 4" descr="Image 18"/>
          <p:cNvPicPr>
            <a:picLocks noChangeAspect="1" noChangeArrowheads="1"/>
          </p:cNvPicPr>
          <p:nvPr/>
        </p:nvPicPr>
        <p:blipFill>
          <a:blip r:embed="rId3" cstate="print"/>
          <a:srcRect/>
          <a:stretch>
            <a:fillRect/>
          </a:stretch>
        </p:blipFill>
        <p:spPr bwMode="auto">
          <a:xfrm>
            <a:off x="4572000" y="1989138"/>
            <a:ext cx="30099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9905223D-74B0-4E5E-9A91-140054A8A2AC}" type="datetime3">
              <a:rPr lang="en-US"/>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a:t>Fair Housing Act Presentation</a:t>
            </a:r>
          </a:p>
        </p:txBody>
      </p:sp>
      <p:sp>
        <p:nvSpPr>
          <p:cNvPr id="6" name="Slide Number Placeholder 5"/>
          <p:cNvSpPr>
            <a:spLocks noGrp="1"/>
          </p:cNvSpPr>
          <p:nvPr>
            <p:ph type="sldNum" sz="quarter" idx="12"/>
          </p:nvPr>
        </p:nvSpPr>
        <p:spPr/>
        <p:txBody>
          <a:bodyPr/>
          <a:lstStyle/>
          <a:p>
            <a:pPr>
              <a:defRPr/>
            </a:pPr>
            <a:fld id="{951DA024-EA2D-418F-BA49-2992548FFBCE}" type="slidenum">
              <a:rPr lang="en-US"/>
              <a:pPr>
                <a:defRPr/>
              </a:pPr>
              <a:t>50</a:t>
            </a:fld>
            <a:endParaRPr lang="en-US" dirty="0"/>
          </a:p>
        </p:txBody>
      </p:sp>
      <p:sp>
        <p:nvSpPr>
          <p:cNvPr id="82946" name="Rectangle 2"/>
          <p:cNvSpPr>
            <a:spLocks noGrp="1" noChangeArrowheads="1"/>
          </p:cNvSpPr>
          <p:nvPr>
            <p:ph type="title"/>
          </p:nvPr>
        </p:nvSpPr>
        <p:spPr>
          <a:xfrm>
            <a:off x="457200" y="381000"/>
            <a:ext cx="8229600" cy="914400"/>
          </a:xfrm>
        </p:spPr>
        <p:txBody>
          <a:bodyPr/>
          <a:lstStyle/>
          <a:p>
            <a:pPr eaLnBrk="1" hangingPunct="1">
              <a:defRPr/>
            </a:pPr>
            <a:r>
              <a:rPr lang="en-US" dirty="0" smtClean="0"/>
              <a:t>Housing Providers can:</a:t>
            </a:r>
          </a:p>
        </p:txBody>
      </p:sp>
      <p:sp>
        <p:nvSpPr>
          <p:cNvPr id="82947" name="Rectangle 3"/>
          <p:cNvSpPr>
            <a:spLocks noGrp="1" noChangeArrowheads="1"/>
          </p:cNvSpPr>
          <p:nvPr>
            <p:ph type="body" idx="1"/>
          </p:nvPr>
        </p:nvSpPr>
        <p:spPr>
          <a:xfrm>
            <a:off x="457200" y="1371599"/>
            <a:ext cx="8229600" cy="4724401"/>
          </a:xfrm>
        </p:spPr>
        <p:txBody>
          <a:bodyPr/>
          <a:lstStyle/>
          <a:p>
            <a:pPr eaLnBrk="1" hangingPunct="1">
              <a:lnSpc>
                <a:spcPct val="90000"/>
              </a:lnSpc>
              <a:defRPr/>
            </a:pPr>
            <a:r>
              <a:rPr lang="en-US" dirty="0" smtClean="0"/>
              <a:t>Confirm that a verifiable disability exists through a qualified </a:t>
            </a:r>
            <a:r>
              <a:rPr lang="en-US" dirty="0" smtClean="0"/>
              <a:t>professional </a:t>
            </a:r>
            <a:r>
              <a:rPr lang="en-US" dirty="0" smtClean="0"/>
              <a:t>or person who is in a position to know</a:t>
            </a:r>
          </a:p>
          <a:p>
            <a:pPr eaLnBrk="1" hangingPunct="1">
              <a:lnSpc>
                <a:spcPct val="90000"/>
              </a:lnSpc>
              <a:defRPr/>
            </a:pPr>
            <a:r>
              <a:rPr lang="en-US" dirty="0" smtClean="0"/>
              <a:t>Verify that the resident with a disability can still meet essential obligations of tenancy:</a:t>
            </a:r>
          </a:p>
          <a:p>
            <a:pPr lvl="1" eaLnBrk="1" hangingPunct="1">
              <a:lnSpc>
                <a:spcPct val="90000"/>
              </a:lnSpc>
              <a:defRPr/>
            </a:pPr>
            <a:r>
              <a:rPr lang="en-US" dirty="0" smtClean="0"/>
              <a:t>Pay rent</a:t>
            </a:r>
          </a:p>
          <a:p>
            <a:pPr lvl="1" eaLnBrk="1" hangingPunct="1">
              <a:lnSpc>
                <a:spcPct val="90000"/>
              </a:lnSpc>
              <a:defRPr/>
            </a:pPr>
            <a:r>
              <a:rPr lang="en-US" dirty="0" smtClean="0"/>
              <a:t>Care for the apartment</a:t>
            </a:r>
          </a:p>
          <a:p>
            <a:pPr lvl="1" eaLnBrk="1" hangingPunct="1">
              <a:lnSpc>
                <a:spcPct val="90000"/>
              </a:lnSpc>
              <a:defRPr/>
            </a:pPr>
            <a:r>
              <a:rPr lang="en-US" dirty="0" smtClean="0"/>
              <a:t>Report required information to the landlord</a:t>
            </a:r>
          </a:p>
          <a:p>
            <a:pPr lvl="1" eaLnBrk="1" hangingPunct="1">
              <a:lnSpc>
                <a:spcPct val="90000"/>
              </a:lnSpc>
              <a:buFont typeface="Wingdings" pitchFamily="2" charset="2"/>
              <a:buNone/>
              <a:defRPr/>
            </a:pPr>
            <a:endParaRPr lang="en-US"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36D9D0C-3990-45F6-BEF8-FD65F09A598C}" type="datetime3">
              <a:rPr lang="en-US"/>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a:t>Fair Housing Act Presentation</a:t>
            </a:r>
          </a:p>
        </p:txBody>
      </p:sp>
      <p:sp>
        <p:nvSpPr>
          <p:cNvPr id="6" name="Slide Number Placeholder 5"/>
          <p:cNvSpPr>
            <a:spLocks noGrp="1"/>
          </p:cNvSpPr>
          <p:nvPr>
            <p:ph type="sldNum" sz="quarter" idx="12"/>
          </p:nvPr>
        </p:nvSpPr>
        <p:spPr/>
        <p:txBody>
          <a:bodyPr/>
          <a:lstStyle/>
          <a:p>
            <a:pPr>
              <a:defRPr/>
            </a:pPr>
            <a:fld id="{EC345144-7591-43B5-8B8E-9EC0EC8A320E}" type="slidenum">
              <a:rPr lang="en-US"/>
              <a:pPr>
                <a:defRPr/>
              </a:pPr>
              <a:t>51</a:t>
            </a:fld>
            <a:endParaRPr lang="en-US" dirty="0"/>
          </a:p>
        </p:txBody>
      </p:sp>
      <p:sp>
        <p:nvSpPr>
          <p:cNvPr id="84994" name="Rectangle 2"/>
          <p:cNvSpPr>
            <a:spLocks noGrp="1" noChangeArrowheads="1"/>
          </p:cNvSpPr>
          <p:nvPr>
            <p:ph type="title"/>
          </p:nvPr>
        </p:nvSpPr>
        <p:spPr>
          <a:xfrm>
            <a:off x="457200" y="228600"/>
            <a:ext cx="8229600" cy="914400"/>
          </a:xfrm>
        </p:spPr>
        <p:txBody>
          <a:bodyPr/>
          <a:lstStyle/>
          <a:p>
            <a:pPr eaLnBrk="1" hangingPunct="1">
              <a:defRPr/>
            </a:pPr>
            <a:r>
              <a:rPr lang="en-US" dirty="0" smtClean="0"/>
              <a:t>Housing Providers </a:t>
            </a:r>
            <a:r>
              <a:rPr lang="en-US" i="1" dirty="0" smtClean="0"/>
              <a:t>Cannot:</a:t>
            </a:r>
          </a:p>
        </p:txBody>
      </p:sp>
      <p:sp>
        <p:nvSpPr>
          <p:cNvPr id="84995" name="Rectangle 3"/>
          <p:cNvSpPr>
            <a:spLocks noGrp="1" noChangeArrowheads="1"/>
          </p:cNvSpPr>
          <p:nvPr>
            <p:ph type="body" idx="1"/>
          </p:nvPr>
        </p:nvSpPr>
        <p:spPr>
          <a:xfrm>
            <a:off x="457200" y="1066800"/>
            <a:ext cx="8229600" cy="5029200"/>
          </a:xfrm>
        </p:spPr>
        <p:txBody>
          <a:bodyPr/>
          <a:lstStyle/>
          <a:p>
            <a:pPr eaLnBrk="1" hangingPunct="1">
              <a:defRPr/>
            </a:pPr>
            <a:r>
              <a:rPr lang="en-US" dirty="0" smtClean="0"/>
              <a:t>Ask about the nature or severity of a person’s disability</a:t>
            </a:r>
          </a:p>
          <a:p>
            <a:pPr eaLnBrk="1" hangingPunct="1">
              <a:defRPr/>
            </a:pPr>
            <a:r>
              <a:rPr lang="en-US" dirty="0" smtClean="0"/>
              <a:t>Directly ask the qualified professional or person in a position to know for the proof</a:t>
            </a:r>
          </a:p>
          <a:p>
            <a:pPr eaLnBrk="1" hangingPunct="1">
              <a:defRPr/>
            </a:pPr>
            <a:r>
              <a:rPr lang="en-US" dirty="0" smtClean="0"/>
              <a:t>Charge an extra fee or additional deposit</a:t>
            </a:r>
            <a:endParaRPr lang="en-US" sz="3400" dirty="0" smtClean="0"/>
          </a:p>
          <a:p>
            <a:pPr eaLnBrk="1" hangingPunct="1">
              <a:defRPr/>
            </a:pPr>
            <a:r>
              <a:rPr lang="en-US" sz="3400" dirty="0" smtClean="0"/>
              <a:t>Deny modifications and/or accommodations if:</a:t>
            </a:r>
          </a:p>
          <a:p>
            <a:pPr lvl="1" eaLnBrk="1" hangingPunct="1">
              <a:defRPr/>
            </a:pPr>
            <a:r>
              <a:rPr lang="en-US" sz="3200" dirty="0" smtClean="0"/>
              <a:t>proof of necessity is presented </a:t>
            </a:r>
          </a:p>
          <a:p>
            <a:pPr lvl="1" eaLnBrk="1" hangingPunct="1">
              <a:defRPr/>
            </a:pPr>
            <a:r>
              <a:rPr lang="en-US" sz="3200" dirty="0" smtClean="0"/>
              <a:t>suggested modifications are reasonable</a:t>
            </a:r>
          </a:p>
          <a:p>
            <a:pPr eaLnBrk="1" hangingPunct="1">
              <a:defRPr/>
            </a:pPr>
            <a:endParaRPr lang="en-US" dirty="0" smtClean="0"/>
          </a:p>
          <a:p>
            <a:pPr eaLnBrk="1" hangingPunct="1">
              <a:defRPr/>
            </a:pPr>
            <a:endParaRPr lang="en-US"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152400"/>
            <a:ext cx="8229600" cy="1447800"/>
          </a:xfrm>
        </p:spPr>
        <p:txBody>
          <a:bodyPr/>
          <a:lstStyle/>
          <a:p>
            <a:pPr eaLnBrk="1" hangingPunct="1"/>
            <a:r>
              <a:rPr lang="en-US" altLang="ne-NP" sz="3600" b="1" dirty="0" smtClean="0">
                <a:latin typeface="Arial" pitchFamily="34" charset="0"/>
                <a:cs typeface="Arial" pitchFamily="34" charset="0"/>
              </a:rPr>
              <a:t>A request is reasonable when it is not an</a:t>
            </a:r>
            <a:r>
              <a:rPr lang="en-US" altLang="ne-NP" sz="3600" dirty="0" smtClean="0">
                <a:latin typeface="Arial" pitchFamily="34" charset="0"/>
                <a:cs typeface="Arial" pitchFamily="34" charset="0"/>
              </a:rPr>
              <a:t>:</a:t>
            </a:r>
            <a:br>
              <a:rPr lang="en-US" altLang="ne-NP" sz="3600" dirty="0" smtClean="0">
                <a:latin typeface="Arial" pitchFamily="34" charset="0"/>
                <a:cs typeface="Arial" pitchFamily="34" charset="0"/>
              </a:rPr>
            </a:br>
            <a:endParaRPr lang="en-US" altLang="ne-NP" sz="3600" dirty="0" smtClean="0">
              <a:latin typeface="Arial" pitchFamily="34" charset="0"/>
              <a:cs typeface="Arial" pitchFamily="34" charset="0"/>
            </a:endParaRP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defRPr/>
            </a:pPr>
            <a:r>
              <a:rPr lang="en-US" b="1" dirty="0" smtClean="0">
                <a:latin typeface="Arial" pitchFamily="34" charset="0"/>
                <a:cs typeface="Arial" pitchFamily="34" charset="0"/>
              </a:rPr>
              <a:t>undue </a:t>
            </a:r>
            <a:r>
              <a:rPr lang="en-US" b="1" dirty="0">
                <a:latin typeface="Arial" pitchFamily="34" charset="0"/>
                <a:cs typeface="Arial" pitchFamily="34" charset="0"/>
              </a:rPr>
              <a:t>financial or administrative burden</a:t>
            </a:r>
            <a:r>
              <a:rPr lang="en-US" dirty="0">
                <a:latin typeface="Arial" pitchFamily="34" charset="0"/>
                <a:cs typeface="Arial" pitchFamily="34" charset="0"/>
              </a:rPr>
              <a:t> - evaluate the financial impact the </a:t>
            </a:r>
            <a:r>
              <a:rPr lang="en-US" dirty="0" smtClean="0">
                <a:latin typeface="Arial" pitchFamily="34" charset="0"/>
                <a:cs typeface="Arial" pitchFamily="34" charset="0"/>
              </a:rPr>
              <a:t>accommodation </a:t>
            </a:r>
            <a:r>
              <a:rPr lang="en-US" dirty="0">
                <a:latin typeface="Arial" pitchFamily="34" charset="0"/>
                <a:cs typeface="Arial" pitchFamily="34" charset="0"/>
              </a:rPr>
              <a:t>would have on the budget or </a:t>
            </a:r>
            <a:r>
              <a:rPr lang="en-US" dirty="0" smtClean="0">
                <a:latin typeface="Arial" pitchFamily="34" charset="0"/>
                <a:cs typeface="Arial" pitchFamily="34" charset="0"/>
              </a:rPr>
              <a:t>resources</a:t>
            </a:r>
          </a:p>
          <a:p>
            <a:pPr marL="0" indent="0" eaLnBrk="1" fontAlgn="auto" hangingPunct="1">
              <a:spcAft>
                <a:spcPts val="0"/>
              </a:spcAft>
              <a:buFont typeface="Arial" pitchFamily="34" charset="0"/>
              <a:buNone/>
              <a:defRPr/>
            </a:pPr>
            <a:endParaRPr lang="en-US" dirty="0">
              <a:latin typeface="Arial" pitchFamily="34" charset="0"/>
              <a:cs typeface="Arial" pitchFamily="34" charset="0"/>
            </a:endParaRPr>
          </a:p>
          <a:p>
            <a:pPr eaLnBrk="1" fontAlgn="auto" hangingPunct="1">
              <a:spcAft>
                <a:spcPts val="0"/>
              </a:spcAft>
              <a:defRPr/>
            </a:pPr>
            <a:r>
              <a:rPr lang="en-US" b="1" dirty="0">
                <a:latin typeface="Arial" pitchFamily="34" charset="0"/>
                <a:cs typeface="Arial" pitchFamily="34" charset="0"/>
              </a:rPr>
              <a:t>fundamental alteration to the nature of the operation</a:t>
            </a:r>
            <a:r>
              <a:rPr lang="en-US" dirty="0">
                <a:latin typeface="Arial" pitchFamily="34" charset="0"/>
                <a:cs typeface="Arial" pitchFamily="34" charset="0"/>
              </a:rPr>
              <a:t> - evaluate whether you are being asked to provide a service not normally provided in your business and doing so would change your operations or business</a:t>
            </a:r>
          </a:p>
          <a:p>
            <a:pPr eaLnBrk="1" fontAlgn="auto" hangingPunct="1">
              <a:spcAft>
                <a:spcPts val="0"/>
              </a:spcAft>
              <a:defRPr/>
            </a:pPr>
            <a:endParaRPr lang="en-US" dirty="0"/>
          </a:p>
        </p:txBody>
      </p:sp>
      <p:sp>
        <p:nvSpPr>
          <p:cNvPr id="4608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11268DD6-B609-4DAC-9BFE-8C830C6C035F}" type="datetime1">
              <a:rPr lang="en-US" altLang="ne-NP" sz="1200" smtClean="0">
                <a:solidFill>
                  <a:srgbClr val="898989"/>
                </a:solidFill>
                <a:latin typeface="Arial" pitchFamily="34" charset="0"/>
              </a:rPr>
              <a:pPr>
                <a:spcBef>
                  <a:spcPct val="0"/>
                </a:spcBef>
                <a:buFontTx/>
                <a:buNone/>
              </a:pPr>
              <a:t>3/18/2014</a:t>
            </a:fld>
            <a:endParaRPr lang="en-US" altLang="ne-NP" sz="1200" dirty="0" smtClean="0">
              <a:solidFill>
                <a:srgbClr val="898989"/>
              </a:solidFill>
              <a:latin typeface="Arial" pitchFamily="34" charset="0"/>
            </a:endParaRPr>
          </a:p>
        </p:txBody>
      </p:sp>
      <p:sp>
        <p:nvSpPr>
          <p:cNvPr id="460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B57091EB-5705-40DE-9182-B1E2F090A9C3}" type="slidenum">
              <a:rPr lang="en-US" altLang="ne-NP" sz="1200">
                <a:solidFill>
                  <a:srgbClr val="898989"/>
                </a:solidFill>
                <a:latin typeface="Arial" pitchFamily="34" charset="0"/>
              </a:rPr>
              <a:pPr>
                <a:spcBef>
                  <a:spcPct val="0"/>
                </a:spcBef>
                <a:buFontTx/>
                <a:buNone/>
              </a:pPr>
              <a:t>52</a:t>
            </a:fld>
            <a:endParaRPr lang="en-US" altLang="ne-NP" sz="1200" dirty="0">
              <a:solidFill>
                <a:srgbClr val="898989"/>
              </a:solidFill>
              <a:latin typeface="Arial" pitchFamily="34" charset="0"/>
            </a:endParaRPr>
          </a:p>
        </p:txBody>
      </p:sp>
    </p:spTree>
    <p:extLst>
      <p:ext uri="{BB962C8B-B14F-4D97-AF65-F5344CB8AC3E}">
        <p14:creationId xmlns:p14="http://schemas.microsoft.com/office/powerpoint/2010/main" val="3128418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74638"/>
            <a:ext cx="8229600" cy="1020762"/>
          </a:xfrm>
        </p:spPr>
        <p:txBody>
          <a:bodyPr/>
          <a:lstStyle/>
          <a:p>
            <a:pPr eaLnBrk="1" hangingPunct="1"/>
            <a:r>
              <a:rPr lang="en-US" altLang="ne-NP" sz="3800" b="1" dirty="0" smtClean="0">
                <a:latin typeface="Arial" pitchFamily="34" charset="0"/>
                <a:cs typeface="Arial" pitchFamily="34" charset="0"/>
              </a:rPr>
              <a:t>Housing Providers Should Never:</a:t>
            </a:r>
            <a:r>
              <a:rPr lang="en-US" altLang="ne-NP" sz="3800" dirty="0" smtClean="0">
                <a:latin typeface="Arial" pitchFamily="34" charset="0"/>
                <a:cs typeface="Arial" pitchFamily="34" charset="0"/>
              </a:rPr>
              <a:t/>
            </a:r>
            <a:br>
              <a:rPr lang="en-US" altLang="ne-NP" sz="3800" dirty="0" smtClean="0">
                <a:latin typeface="Arial" pitchFamily="34" charset="0"/>
                <a:cs typeface="Arial" pitchFamily="34" charset="0"/>
              </a:rPr>
            </a:br>
            <a:endParaRPr lang="en-US" altLang="ne-NP" sz="3800" dirty="0" smtClean="0">
              <a:latin typeface="Arial" pitchFamily="34" charset="0"/>
              <a:cs typeface="Arial" pitchFamily="34" charset="0"/>
            </a:endParaRPr>
          </a:p>
        </p:txBody>
      </p:sp>
      <p:sp>
        <p:nvSpPr>
          <p:cNvPr id="3" name="Content Placeholder 2"/>
          <p:cNvSpPr>
            <a:spLocks noGrp="1"/>
          </p:cNvSpPr>
          <p:nvPr>
            <p:ph idx="1"/>
          </p:nvPr>
        </p:nvSpPr>
        <p:spPr>
          <a:xfrm>
            <a:off x="457200" y="1447800"/>
            <a:ext cx="8229600" cy="4876800"/>
          </a:xfrm>
        </p:spPr>
        <p:txBody>
          <a:bodyPr rtlCol="0">
            <a:normAutofit/>
          </a:bodyPr>
          <a:lstStyle/>
          <a:p>
            <a:pPr eaLnBrk="1" fontAlgn="auto" hangingPunct="1">
              <a:spcAft>
                <a:spcPts val="0"/>
              </a:spcAft>
              <a:defRPr/>
            </a:pPr>
            <a:r>
              <a:rPr lang="en-US" sz="3600" dirty="0" smtClean="0">
                <a:latin typeface="Arial" pitchFamily="34" charset="0"/>
                <a:cs typeface="Arial" pitchFamily="34" charset="0"/>
              </a:rPr>
              <a:t>Delay</a:t>
            </a:r>
          </a:p>
          <a:p>
            <a:pPr marL="0" indent="0" eaLnBrk="1" fontAlgn="auto" hangingPunct="1">
              <a:spcAft>
                <a:spcPts val="0"/>
              </a:spcAft>
              <a:buFont typeface="Arial" pitchFamily="34" charset="0"/>
              <a:buNone/>
              <a:defRPr/>
            </a:pPr>
            <a:endParaRPr lang="en-US" sz="3600" dirty="0">
              <a:latin typeface="Arial" pitchFamily="34" charset="0"/>
              <a:cs typeface="Arial" pitchFamily="34" charset="0"/>
            </a:endParaRPr>
          </a:p>
          <a:p>
            <a:pPr eaLnBrk="1" fontAlgn="auto" hangingPunct="1">
              <a:spcAft>
                <a:spcPts val="0"/>
              </a:spcAft>
              <a:defRPr/>
            </a:pPr>
            <a:r>
              <a:rPr lang="en-US" sz="3600" dirty="0" smtClean="0">
                <a:latin typeface="Arial" pitchFamily="34" charset="0"/>
                <a:cs typeface="Arial" pitchFamily="34" charset="0"/>
              </a:rPr>
              <a:t>Outright Deny</a:t>
            </a:r>
          </a:p>
          <a:p>
            <a:pPr marL="0" indent="0" eaLnBrk="1" fontAlgn="auto" hangingPunct="1">
              <a:spcAft>
                <a:spcPts val="0"/>
              </a:spcAft>
              <a:buFont typeface="Arial" pitchFamily="34" charset="0"/>
              <a:buNone/>
              <a:defRPr/>
            </a:pPr>
            <a:endParaRPr lang="en-US" sz="3600" dirty="0">
              <a:latin typeface="Arial" pitchFamily="34" charset="0"/>
              <a:cs typeface="Arial" pitchFamily="34" charset="0"/>
            </a:endParaRPr>
          </a:p>
          <a:p>
            <a:pPr eaLnBrk="1" fontAlgn="auto" hangingPunct="1">
              <a:spcAft>
                <a:spcPts val="0"/>
              </a:spcAft>
              <a:defRPr/>
            </a:pPr>
            <a:r>
              <a:rPr lang="en-US" sz="3600" dirty="0">
                <a:latin typeface="Arial" pitchFamily="34" charset="0"/>
                <a:cs typeface="Arial" pitchFamily="34" charset="0"/>
              </a:rPr>
              <a:t>Ignore a Reasonable </a:t>
            </a:r>
            <a:r>
              <a:rPr lang="en-US" sz="3600" dirty="0" smtClean="0">
                <a:latin typeface="Arial" pitchFamily="34" charset="0"/>
                <a:cs typeface="Arial" pitchFamily="34" charset="0"/>
              </a:rPr>
              <a:t>Accommodation</a:t>
            </a:r>
            <a:endParaRPr lang="en-US" sz="3600" dirty="0">
              <a:latin typeface="Arial" pitchFamily="34" charset="0"/>
              <a:cs typeface="Arial" pitchFamily="34" charset="0"/>
            </a:endParaRPr>
          </a:p>
          <a:p>
            <a:pPr eaLnBrk="1" fontAlgn="auto" hangingPunct="1">
              <a:spcAft>
                <a:spcPts val="0"/>
              </a:spcAft>
              <a:defRPr/>
            </a:pPr>
            <a:endParaRPr lang="en-US" sz="2800" dirty="0">
              <a:latin typeface="Arial" pitchFamily="34" charset="0"/>
              <a:cs typeface="Arial" pitchFamily="34" charset="0"/>
            </a:endParaRPr>
          </a:p>
        </p:txBody>
      </p:sp>
      <p:sp>
        <p:nvSpPr>
          <p:cNvPr id="4915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76B88587-F9FA-41F0-A5EF-10E0E04F8455}" type="datetime1">
              <a:rPr lang="en-US" altLang="ne-NP" sz="1200" smtClean="0">
                <a:solidFill>
                  <a:srgbClr val="898989"/>
                </a:solidFill>
                <a:latin typeface="Arial" pitchFamily="34" charset="0"/>
              </a:rPr>
              <a:pPr>
                <a:spcBef>
                  <a:spcPct val="0"/>
                </a:spcBef>
                <a:buFontTx/>
                <a:buNone/>
              </a:pPr>
              <a:t>3/18/2014</a:t>
            </a:fld>
            <a:endParaRPr lang="en-US" altLang="ne-NP" sz="1200" dirty="0" smtClean="0">
              <a:solidFill>
                <a:srgbClr val="898989"/>
              </a:solidFill>
              <a:latin typeface="Arial" pitchFamily="34" charset="0"/>
            </a:endParaRPr>
          </a:p>
        </p:txBody>
      </p:sp>
      <p:sp>
        <p:nvSpPr>
          <p:cNvPr id="491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620CF98A-4568-4481-B5F1-679559B339F6}" type="slidenum">
              <a:rPr lang="en-US" altLang="ne-NP" sz="1200">
                <a:solidFill>
                  <a:srgbClr val="898989"/>
                </a:solidFill>
                <a:latin typeface="Arial" pitchFamily="34" charset="0"/>
              </a:rPr>
              <a:pPr>
                <a:spcBef>
                  <a:spcPct val="0"/>
                </a:spcBef>
                <a:buFontTx/>
                <a:buNone/>
              </a:pPr>
              <a:t>53</a:t>
            </a:fld>
            <a:endParaRPr lang="en-US" altLang="ne-NP" sz="1200" dirty="0">
              <a:solidFill>
                <a:srgbClr val="898989"/>
              </a:solidFill>
              <a:latin typeface="Arial" pitchFamily="34" charset="0"/>
            </a:endParaRPr>
          </a:p>
        </p:txBody>
      </p:sp>
    </p:spTree>
    <p:extLst>
      <p:ext uri="{BB962C8B-B14F-4D97-AF65-F5344CB8AC3E}">
        <p14:creationId xmlns:p14="http://schemas.microsoft.com/office/powerpoint/2010/main" val="5028234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tLang="ne-NP" sz="3800" b="1" dirty="0" smtClean="0">
                <a:latin typeface="Arial" pitchFamily="34" charset="0"/>
                <a:cs typeface="Arial" pitchFamily="34" charset="0"/>
              </a:rPr>
              <a:t/>
            </a:r>
            <a:br>
              <a:rPr lang="en-US" altLang="ne-NP" sz="3800" b="1" dirty="0" smtClean="0">
                <a:latin typeface="Arial" pitchFamily="34" charset="0"/>
                <a:cs typeface="Arial" pitchFamily="34" charset="0"/>
              </a:rPr>
            </a:br>
            <a:r>
              <a:rPr lang="en-US" altLang="ne-NP" sz="3800" b="1" dirty="0" smtClean="0">
                <a:latin typeface="Arial" pitchFamily="34" charset="0"/>
                <a:cs typeface="Arial" pitchFamily="34" charset="0"/>
              </a:rPr>
              <a:t>Housing Providers Should ALWAYS:</a:t>
            </a:r>
            <a:r>
              <a:rPr lang="en-US" altLang="ne-NP" sz="3800" dirty="0" smtClean="0">
                <a:latin typeface="Arial" pitchFamily="34" charset="0"/>
                <a:cs typeface="Arial" pitchFamily="34" charset="0"/>
              </a:rPr>
              <a:t/>
            </a:r>
            <a:br>
              <a:rPr lang="en-US" altLang="ne-NP" sz="3800" dirty="0" smtClean="0">
                <a:latin typeface="Arial" pitchFamily="34" charset="0"/>
                <a:cs typeface="Arial" pitchFamily="34" charset="0"/>
              </a:rPr>
            </a:br>
            <a:endParaRPr lang="en-US" altLang="ne-NP" sz="3800" dirty="0" smtClean="0">
              <a:latin typeface="Arial" pitchFamily="34" charset="0"/>
              <a:cs typeface="Arial" pitchFamily="34" charset="0"/>
            </a:endParaRP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endParaRPr lang="en-US" dirty="0"/>
          </a:p>
          <a:p>
            <a:pPr eaLnBrk="1" fontAlgn="auto" hangingPunct="1">
              <a:spcAft>
                <a:spcPts val="0"/>
              </a:spcAft>
              <a:defRPr/>
            </a:pPr>
            <a:r>
              <a:rPr lang="en-US" dirty="0">
                <a:latin typeface="Arial" pitchFamily="34" charset="0"/>
                <a:cs typeface="Arial" pitchFamily="34" charset="0"/>
              </a:rPr>
              <a:t>Engage in an interactive dialogue with the tenant, consumer, </a:t>
            </a:r>
            <a:r>
              <a:rPr lang="en-US" dirty="0" smtClean="0">
                <a:latin typeface="Arial" pitchFamily="34" charset="0"/>
                <a:cs typeface="Arial" pitchFamily="34" charset="0"/>
              </a:rPr>
              <a:t>participant</a:t>
            </a:r>
          </a:p>
          <a:p>
            <a:pPr marL="0" indent="0" eaLnBrk="1" fontAlgn="auto" hangingPunct="1">
              <a:spcAft>
                <a:spcPts val="0"/>
              </a:spcAft>
              <a:buFont typeface="Arial" pitchFamily="34" charset="0"/>
              <a:buNone/>
              <a:defRPr/>
            </a:pPr>
            <a:endParaRPr lang="en-US" dirty="0">
              <a:latin typeface="Arial" pitchFamily="34" charset="0"/>
              <a:cs typeface="Arial" pitchFamily="34" charset="0"/>
            </a:endParaRPr>
          </a:p>
          <a:p>
            <a:pPr eaLnBrk="1" fontAlgn="auto" hangingPunct="1">
              <a:spcAft>
                <a:spcPts val="0"/>
              </a:spcAft>
              <a:defRPr/>
            </a:pPr>
            <a:r>
              <a:rPr lang="en-US" dirty="0">
                <a:latin typeface="Arial" pitchFamily="34" charset="0"/>
                <a:cs typeface="Arial" pitchFamily="34" charset="0"/>
              </a:rPr>
              <a:t>Talk </a:t>
            </a:r>
            <a:endParaRPr lang="en-US" dirty="0" smtClean="0">
              <a:latin typeface="Arial" pitchFamily="34" charset="0"/>
              <a:cs typeface="Arial" pitchFamily="34" charset="0"/>
            </a:endParaRPr>
          </a:p>
          <a:p>
            <a:pPr marL="0" indent="0" eaLnBrk="1" fontAlgn="auto" hangingPunct="1">
              <a:spcAft>
                <a:spcPts val="0"/>
              </a:spcAft>
              <a:buFont typeface="Arial" pitchFamily="34" charset="0"/>
              <a:buNone/>
              <a:defRPr/>
            </a:pPr>
            <a:endParaRPr lang="en-US" dirty="0">
              <a:latin typeface="Arial" pitchFamily="34" charset="0"/>
              <a:cs typeface="Arial" pitchFamily="34" charset="0"/>
            </a:endParaRPr>
          </a:p>
          <a:p>
            <a:pPr eaLnBrk="1" fontAlgn="auto" hangingPunct="1">
              <a:spcAft>
                <a:spcPts val="0"/>
              </a:spcAft>
              <a:defRPr/>
            </a:pPr>
            <a:r>
              <a:rPr lang="en-US" dirty="0">
                <a:latin typeface="Arial" pitchFamily="34" charset="0"/>
                <a:cs typeface="Arial" pitchFamily="34" charset="0"/>
              </a:rPr>
              <a:t>Document actions</a:t>
            </a:r>
          </a:p>
          <a:p>
            <a:pPr eaLnBrk="1" fontAlgn="auto" hangingPunct="1">
              <a:spcAft>
                <a:spcPts val="0"/>
              </a:spcAft>
              <a:defRPr/>
            </a:pPr>
            <a:endParaRPr lang="en-US" dirty="0"/>
          </a:p>
        </p:txBody>
      </p:sp>
      <p:sp>
        <p:nvSpPr>
          <p:cNvPr id="5018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D72E171D-EAFA-4E26-AEDB-936D95FB94A9}" type="datetime1">
              <a:rPr lang="en-US" altLang="ne-NP" sz="1200" smtClean="0">
                <a:solidFill>
                  <a:srgbClr val="898989"/>
                </a:solidFill>
                <a:latin typeface="Arial" pitchFamily="34" charset="0"/>
              </a:rPr>
              <a:pPr>
                <a:spcBef>
                  <a:spcPct val="0"/>
                </a:spcBef>
                <a:buFontTx/>
                <a:buNone/>
              </a:pPr>
              <a:t>3/18/2014</a:t>
            </a:fld>
            <a:endParaRPr lang="en-US" altLang="ne-NP" sz="1200" dirty="0" smtClean="0">
              <a:solidFill>
                <a:srgbClr val="898989"/>
              </a:solidFill>
              <a:latin typeface="Arial" pitchFamily="34" charset="0"/>
            </a:endParaRPr>
          </a:p>
        </p:txBody>
      </p:sp>
      <p:sp>
        <p:nvSpPr>
          <p:cNvPr id="5018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85998D7F-E158-4F0D-B5C2-10883F0D012A}" type="slidenum">
              <a:rPr lang="en-US" altLang="ne-NP" sz="1200">
                <a:solidFill>
                  <a:srgbClr val="898989"/>
                </a:solidFill>
                <a:latin typeface="Arial" pitchFamily="34" charset="0"/>
              </a:rPr>
              <a:pPr>
                <a:spcBef>
                  <a:spcPct val="0"/>
                </a:spcBef>
                <a:buFontTx/>
                <a:buNone/>
              </a:pPr>
              <a:t>54</a:t>
            </a:fld>
            <a:endParaRPr lang="en-US" altLang="ne-NP" sz="1200" dirty="0">
              <a:solidFill>
                <a:srgbClr val="898989"/>
              </a:solidFill>
              <a:latin typeface="Arial" pitchFamily="34" charset="0"/>
            </a:endParaRPr>
          </a:p>
        </p:txBody>
      </p:sp>
    </p:spTree>
    <p:extLst>
      <p:ext uri="{BB962C8B-B14F-4D97-AF65-F5344CB8AC3E}">
        <p14:creationId xmlns:p14="http://schemas.microsoft.com/office/powerpoint/2010/main" val="388322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Reasonable Accommodation/Modification Resources </a:t>
            </a:r>
            <a:endParaRPr lang="en-US" sz="3200" dirty="0"/>
          </a:p>
        </p:txBody>
      </p:sp>
      <p:sp>
        <p:nvSpPr>
          <p:cNvPr id="3" name="Content Placeholder 2"/>
          <p:cNvSpPr>
            <a:spLocks noGrp="1"/>
          </p:cNvSpPr>
          <p:nvPr>
            <p:ph idx="1"/>
          </p:nvPr>
        </p:nvSpPr>
        <p:spPr/>
        <p:txBody>
          <a:bodyPr/>
          <a:lstStyle/>
          <a:p>
            <a:r>
              <a:rPr lang="en-US" dirty="0" smtClean="0">
                <a:hlinkClick r:id="rId2"/>
              </a:rPr>
              <a:t>http://ifhcidaho.org/page14.html</a:t>
            </a:r>
            <a:endParaRPr lang="en-US" dirty="0" smtClean="0"/>
          </a:p>
          <a:p>
            <a:endParaRPr lang="en-US" dirty="0" smtClean="0"/>
          </a:p>
          <a:p>
            <a:r>
              <a:rPr lang="en-US" dirty="0" smtClean="0">
                <a:hlinkClick r:id="rId3"/>
              </a:rPr>
              <a:t>http://www.idaholegalaid.org/SelfHelp/ReasonableAccommodation</a:t>
            </a:r>
            <a:r>
              <a:rPr lang="en-US" dirty="0" smtClean="0"/>
              <a:t> </a:t>
            </a:r>
            <a:endParaRPr lang="en-US" dirty="0"/>
          </a:p>
        </p:txBody>
      </p:sp>
      <p:sp>
        <p:nvSpPr>
          <p:cNvPr id="4" name="Date Placeholder 3"/>
          <p:cNvSpPr>
            <a:spLocks noGrp="1"/>
          </p:cNvSpPr>
          <p:nvPr>
            <p:ph type="dt" sz="half" idx="10"/>
          </p:nvPr>
        </p:nvSpPr>
        <p:spPr/>
        <p:txBody>
          <a:bodyPr/>
          <a:lstStyle/>
          <a:p>
            <a:pPr>
              <a:defRPr/>
            </a:pPr>
            <a:fld id="{12B999DD-4FA6-4CCD-AC82-B063853DD8CF}" type="datetime3">
              <a:rPr lang="en-US" smtClean="0"/>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smtClean="0"/>
              <a:t>Fair Housing Act Presentation</a:t>
            </a:r>
            <a:endParaRPr lang="en-US" dirty="0"/>
          </a:p>
        </p:txBody>
      </p:sp>
      <p:sp>
        <p:nvSpPr>
          <p:cNvPr id="6" name="Slide Number Placeholder 5"/>
          <p:cNvSpPr>
            <a:spLocks noGrp="1"/>
          </p:cNvSpPr>
          <p:nvPr>
            <p:ph type="sldNum" sz="quarter" idx="12"/>
          </p:nvPr>
        </p:nvSpPr>
        <p:spPr/>
        <p:txBody>
          <a:bodyPr/>
          <a:lstStyle/>
          <a:p>
            <a:pPr>
              <a:defRPr/>
            </a:pPr>
            <a:fld id="{B5E25C6B-BBB5-4B1E-A5FF-A2D4B12877F9}" type="slidenum">
              <a:rPr lang="en-US" smtClean="0"/>
              <a:pPr>
                <a:defRPr/>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12B999DD-4FA6-4CCD-AC82-B063853DD8CF}" type="datetime3">
              <a:rPr lang="en-US" smtClean="0"/>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smtClean="0"/>
              <a:t>Fair Housing Act Presentation</a:t>
            </a:r>
            <a:endParaRPr lang="en-US" dirty="0"/>
          </a:p>
        </p:txBody>
      </p:sp>
      <p:sp>
        <p:nvSpPr>
          <p:cNvPr id="6" name="Slide Number Placeholder 5"/>
          <p:cNvSpPr>
            <a:spLocks noGrp="1"/>
          </p:cNvSpPr>
          <p:nvPr>
            <p:ph type="sldNum" sz="quarter" idx="12"/>
          </p:nvPr>
        </p:nvSpPr>
        <p:spPr/>
        <p:txBody>
          <a:bodyPr/>
          <a:lstStyle/>
          <a:p>
            <a:pPr>
              <a:defRPr/>
            </a:pPr>
            <a:fld id="{B5E25C6B-BBB5-4B1E-A5FF-A2D4B12877F9}" type="slidenum">
              <a:rPr lang="en-US" smtClean="0"/>
              <a:pPr>
                <a:defRPr/>
              </a:pPr>
              <a:t>56</a:t>
            </a:fld>
            <a:endParaRPr lang="en-US" dirty="0"/>
          </a:p>
        </p:txBody>
      </p:sp>
      <p:sp>
        <p:nvSpPr>
          <p:cNvPr id="2" name="Title 1"/>
          <p:cNvSpPr>
            <a:spLocks noGrp="1"/>
          </p:cNvSpPr>
          <p:nvPr>
            <p:ph type="title" idx="4294967295"/>
          </p:nvPr>
        </p:nvSpPr>
        <p:spPr>
          <a:xfrm>
            <a:off x="0" y="381000"/>
            <a:ext cx="8229600" cy="5638800"/>
          </a:xfrm>
        </p:spPr>
        <p:txBody>
          <a:bodyPr/>
          <a:lstStyle/>
          <a:p>
            <a:r>
              <a:rPr lang="en-US" altLang="ne-NP" dirty="0" smtClean="0"/>
              <a:t>Service Animal under </a:t>
            </a:r>
            <a:br>
              <a:rPr lang="en-US" altLang="ne-NP" dirty="0" smtClean="0"/>
            </a:br>
            <a:r>
              <a:rPr lang="en-US" altLang="ne-NP" dirty="0" smtClean="0"/>
              <a:t>ADA (Title III):  Dogs and Miniature Horses</a:t>
            </a:r>
            <a:br>
              <a:rPr lang="en-US" altLang="ne-NP" dirty="0" smtClean="0"/>
            </a:br>
            <a:r>
              <a:rPr lang="en-US" altLang="ne-NP" dirty="0" smtClean="0"/>
              <a:t>v. </a:t>
            </a:r>
            <a:br>
              <a:rPr lang="en-US" altLang="ne-NP" dirty="0" smtClean="0"/>
            </a:br>
            <a:r>
              <a:rPr lang="en-US" altLang="ne-NP" dirty="0" smtClean="0"/>
              <a:t>FHA and Service/Companion Animals (not limited to dogs/miniature horses)</a:t>
            </a:r>
            <a:endParaRPr lang="ne-NP" dirty="0"/>
          </a:p>
        </p:txBody>
      </p:sp>
    </p:spTree>
    <p:extLst>
      <p:ext uri="{BB962C8B-B14F-4D97-AF65-F5344CB8AC3E}">
        <p14:creationId xmlns:p14="http://schemas.microsoft.com/office/powerpoint/2010/main" val="27484794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Questions under ADA</a:t>
            </a:r>
            <a:r>
              <a:rPr lang="en-US" sz="2400" dirty="0" smtClean="0"/>
              <a:t/>
            </a:r>
            <a:br>
              <a:rPr lang="en-US" sz="2400" dirty="0" smtClean="0"/>
            </a:br>
            <a:r>
              <a:rPr lang="en-US" sz="2400" dirty="0" smtClean="0"/>
              <a:t>per NWADA</a:t>
            </a:r>
            <a:endParaRPr lang="ne-NP" dirty="0"/>
          </a:p>
        </p:txBody>
      </p:sp>
      <p:sp>
        <p:nvSpPr>
          <p:cNvPr id="3" name="Content Placeholder 2"/>
          <p:cNvSpPr>
            <a:spLocks noGrp="1"/>
          </p:cNvSpPr>
          <p:nvPr>
            <p:ph idx="1"/>
          </p:nvPr>
        </p:nvSpPr>
        <p:spPr/>
        <p:txBody>
          <a:bodyPr/>
          <a:lstStyle/>
          <a:p>
            <a:pPr eaLnBrk="1" hangingPunct="1"/>
            <a:r>
              <a:rPr lang="en-US" altLang="ne-NP" dirty="0" smtClean="0"/>
              <a:t>First: </a:t>
            </a:r>
            <a:r>
              <a:rPr lang="en-US" altLang="ne-NP" i="1" dirty="0"/>
              <a:t>“Is the animal required</a:t>
            </a:r>
            <a:br>
              <a:rPr lang="en-US" altLang="ne-NP" i="1" dirty="0"/>
            </a:br>
            <a:r>
              <a:rPr lang="en-US" altLang="ne-NP" i="1" dirty="0"/>
              <a:t>	because of a disability?”</a:t>
            </a:r>
          </a:p>
          <a:p>
            <a:pPr eaLnBrk="1" hangingPunct="1"/>
            <a:r>
              <a:rPr lang="en-US" altLang="ne-NP" dirty="0" smtClean="0"/>
              <a:t>Second:</a:t>
            </a:r>
            <a:r>
              <a:rPr lang="en-US" altLang="ne-NP" i="1" dirty="0" smtClean="0"/>
              <a:t> </a:t>
            </a:r>
            <a:r>
              <a:rPr lang="en-US" altLang="ne-NP" i="1" dirty="0"/>
              <a:t>“What work or task has</a:t>
            </a:r>
            <a:br>
              <a:rPr lang="en-US" altLang="ne-NP" i="1" dirty="0"/>
            </a:br>
            <a:r>
              <a:rPr lang="en-US" altLang="ne-NP" i="1" dirty="0"/>
              <a:t>	the animal been trained to </a:t>
            </a:r>
            <a:br>
              <a:rPr lang="en-US" altLang="ne-NP" i="1" dirty="0"/>
            </a:br>
            <a:r>
              <a:rPr lang="en-US" altLang="ne-NP" i="1" dirty="0"/>
              <a:t>	perform for you?”</a:t>
            </a:r>
            <a:br>
              <a:rPr lang="en-US" altLang="ne-NP" i="1" dirty="0"/>
            </a:br>
            <a:endParaRPr lang="en-US" altLang="ne-NP" i="1" dirty="0"/>
          </a:p>
          <a:p>
            <a:pPr eaLnBrk="1" hangingPunct="1"/>
            <a:r>
              <a:rPr lang="en-US" altLang="ne-NP" dirty="0" smtClean="0"/>
              <a:t>NEVER:</a:t>
            </a:r>
            <a:r>
              <a:rPr lang="en-US" altLang="ne-NP" i="1" dirty="0" smtClean="0"/>
              <a:t> </a:t>
            </a:r>
            <a:r>
              <a:rPr lang="en-US" altLang="ne-NP" i="1" dirty="0"/>
              <a:t>“What is your </a:t>
            </a:r>
            <a:br>
              <a:rPr lang="en-US" altLang="ne-NP" i="1" dirty="0"/>
            </a:br>
            <a:r>
              <a:rPr lang="en-US" altLang="ne-NP" i="1" dirty="0"/>
              <a:t>		disability?”</a:t>
            </a:r>
          </a:p>
          <a:p>
            <a:endParaRPr lang="ne-NP" dirty="0"/>
          </a:p>
        </p:txBody>
      </p:sp>
      <p:sp>
        <p:nvSpPr>
          <p:cNvPr id="4" name="Date Placeholder 3"/>
          <p:cNvSpPr>
            <a:spLocks noGrp="1"/>
          </p:cNvSpPr>
          <p:nvPr>
            <p:ph type="dt" sz="half" idx="10"/>
          </p:nvPr>
        </p:nvSpPr>
        <p:spPr/>
        <p:txBody>
          <a:bodyPr/>
          <a:lstStyle/>
          <a:p>
            <a:pPr>
              <a:defRPr/>
            </a:pPr>
            <a:fld id="{12B999DD-4FA6-4CCD-AC82-B063853DD8CF}" type="datetime3">
              <a:rPr lang="en-US" smtClean="0"/>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smtClean="0"/>
              <a:t>Fair Housing Act Presentation</a:t>
            </a:r>
            <a:endParaRPr lang="en-US" dirty="0"/>
          </a:p>
        </p:txBody>
      </p:sp>
      <p:sp>
        <p:nvSpPr>
          <p:cNvPr id="6" name="Slide Number Placeholder 5"/>
          <p:cNvSpPr>
            <a:spLocks noGrp="1"/>
          </p:cNvSpPr>
          <p:nvPr>
            <p:ph type="sldNum" sz="quarter" idx="12"/>
          </p:nvPr>
        </p:nvSpPr>
        <p:spPr/>
        <p:txBody>
          <a:bodyPr/>
          <a:lstStyle/>
          <a:p>
            <a:pPr>
              <a:defRPr/>
            </a:pPr>
            <a:fld id="{B5E25C6B-BBB5-4B1E-A5FF-A2D4B12877F9}" type="slidenum">
              <a:rPr lang="en-US" smtClean="0"/>
              <a:pPr>
                <a:defRPr/>
              </a:pPr>
              <a:t>57</a:t>
            </a:fld>
            <a:endParaRPr lang="en-US" dirty="0"/>
          </a:p>
        </p:txBody>
      </p:sp>
    </p:spTree>
    <p:extLst>
      <p:ext uri="{BB962C8B-B14F-4D97-AF65-F5344CB8AC3E}">
        <p14:creationId xmlns:p14="http://schemas.microsoft.com/office/powerpoint/2010/main" val="34301898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ne-NP" dirty="0" smtClean="0"/>
              <a:t>ADA and Service Animals</a:t>
            </a:r>
            <a:br>
              <a:rPr lang="en-US" altLang="ne-NP" dirty="0" smtClean="0"/>
            </a:br>
            <a:r>
              <a:rPr lang="en-US" altLang="ne-NP" sz="2400" dirty="0" smtClean="0"/>
              <a:t>per NWADA</a:t>
            </a:r>
            <a:endParaRPr lang="en-US" altLang="ne-NP" dirty="0" smtClean="0"/>
          </a:p>
        </p:txBody>
      </p:sp>
      <p:sp>
        <p:nvSpPr>
          <p:cNvPr id="26627" name="Content Placeholder 2"/>
          <p:cNvSpPr>
            <a:spLocks noGrp="1"/>
          </p:cNvSpPr>
          <p:nvPr>
            <p:ph idx="1"/>
          </p:nvPr>
        </p:nvSpPr>
        <p:spPr>
          <a:xfrm>
            <a:off x="479425" y="1854200"/>
            <a:ext cx="8207375" cy="4622800"/>
          </a:xfrm>
        </p:spPr>
        <p:txBody>
          <a:bodyPr/>
          <a:lstStyle/>
          <a:p>
            <a:pPr eaLnBrk="1" hangingPunct="1"/>
            <a:r>
              <a:rPr lang="en-US" altLang="ne-NP" sz="3000" dirty="0" smtClean="0"/>
              <a:t>No certification or documentation</a:t>
            </a:r>
          </a:p>
          <a:p>
            <a:pPr eaLnBrk="1" hangingPunct="1"/>
            <a:r>
              <a:rPr lang="en-US" altLang="ne-NP" sz="3000" dirty="0" smtClean="0"/>
              <a:t>Animals must be individually </a:t>
            </a:r>
            <a:br>
              <a:rPr lang="en-US" altLang="ne-NP" sz="3000" dirty="0" smtClean="0"/>
            </a:br>
            <a:r>
              <a:rPr lang="en-US" altLang="ne-NP" sz="3000" dirty="0" smtClean="0"/>
              <a:t>trained</a:t>
            </a:r>
          </a:p>
          <a:p>
            <a:pPr eaLnBrk="1" hangingPunct="1"/>
            <a:r>
              <a:rPr lang="en-US" altLang="ne-NP" sz="3000" dirty="0" smtClean="0"/>
              <a:t>Emotional support/comfort/</a:t>
            </a:r>
            <a:br>
              <a:rPr lang="en-US" altLang="ne-NP" sz="3000" dirty="0" smtClean="0"/>
            </a:br>
            <a:r>
              <a:rPr lang="en-US" altLang="ne-NP" sz="3000" dirty="0" smtClean="0"/>
              <a:t>assistance animals are not </a:t>
            </a:r>
            <a:r>
              <a:rPr lang="en-US" altLang="ne-NP" sz="3000" dirty="0" smtClean="0"/>
              <a:t>covered </a:t>
            </a:r>
            <a:r>
              <a:rPr lang="en-US" altLang="ne-NP" sz="3000" dirty="0" smtClean="0"/>
              <a:t/>
            </a:r>
            <a:br>
              <a:rPr lang="en-US" altLang="ne-NP" sz="3000" dirty="0" smtClean="0"/>
            </a:br>
            <a:r>
              <a:rPr lang="en-US" altLang="ne-NP" sz="3000" dirty="0" smtClean="0"/>
              <a:t>under the ADA</a:t>
            </a:r>
          </a:p>
          <a:p>
            <a:pPr eaLnBrk="1" hangingPunct="1">
              <a:buFontTx/>
              <a:buNone/>
            </a:pPr>
            <a:endParaRPr lang="en-US" altLang="ne-NP" dirty="0" smtClean="0"/>
          </a:p>
        </p:txBody>
      </p:sp>
      <p:pic>
        <p:nvPicPr>
          <p:cNvPr id="26628" name="Picture 8" descr="Woman using wheelchair with golden labrador in service dog vest holding up sodapop 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188" y="1854200"/>
            <a:ext cx="1354137"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0" descr="Boy using crutches kissing dog in service dog v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2138" y="3944938"/>
            <a:ext cx="164782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6587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12B999DD-4FA6-4CCD-AC82-B063853DD8CF}" type="datetime3">
              <a:rPr lang="en-US" smtClean="0"/>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smtClean="0"/>
              <a:t>Fair Housing Act Presentation</a:t>
            </a:r>
            <a:endParaRPr lang="en-US" dirty="0"/>
          </a:p>
        </p:txBody>
      </p:sp>
      <p:sp>
        <p:nvSpPr>
          <p:cNvPr id="6" name="Slide Number Placeholder 5"/>
          <p:cNvSpPr>
            <a:spLocks noGrp="1"/>
          </p:cNvSpPr>
          <p:nvPr>
            <p:ph type="sldNum" sz="quarter" idx="12"/>
          </p:nvPr>
        </p:nvSpPr>
        <p:spPr/>
        <p:txBody>
          <a:bodyPr/>
          <a:lstStyle/>
          <a:p>
            <a:pPr>
              <a:defRPr/>
            </a:pPr>
            <a:fld id="{B5E25C6B-BBB5-4B1E-A5FF-A2D4B12877F9}" type="slidenum">
              <a:rPr lang="en-US" smtClean="0"/>
              <a:pPr>
                <a:defRPr/>
              </a:pPr>
              <a:t>59</a:t>
            </a:fld>
            <a:endParaRPr lang="en-US" dirty="0"/>
          </a:p>
        </p:txBody>
      </p:sp>
      <p:sp>
        <p:nvSpPr>
          <p:cNvPr id="2" name="Title 1"/>
          <p:cNvSpPr>
            <a:spLocks noGrp="1"/>
          </p:cNvSpPr>
          <p:nvPr>
            <p:ph type="title" idx="4294967295"/>
          </p:nvPr>
        </p:nvSpPr>
        <p:spPr>
          <a:xfrm>
            <a:off x="0" y="381000"/>
            <a:ext cx="8229600" cy="1371600"/>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FHA Service/Companion Animal Discussion ONLY</a:t>
            </a:r>
            <a:endParaRPr lang="ne-NP" dirty="0"/>
          </a:p>
        </p:txBody>
      </p:sp>
    </p:spTree>
    <p:extLst>
      <p:ext uri="{BB962C8B-B14F-4D97-AF65-F5344CB8AC3E}">
        <p14:creationId xmlns:p14="http://schemas.microsoft.com/office/powerpoint/2010/main" val="2009423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quarter" idx="10"/>
          </p:nvPr>
        </p:nvSpPr>
        <p:spPr/>
        <p:txBody>
          <a:bodyPr/>
          <a:lstStyle/>
          <a:p>
            <a:pPr>
              <a:defRPr/>
            </a:pPr>
            <a:fld id="{60C8D2DE-5C8D-4B75-9E48-594D69AD322D}" type="datetime3">
              <a:rPr lang="en-US"/>
              <a:pPr>
                <a:defRPr/>
              </a:pPr>
              <a:t>18 March 2014</a:t>
            </a:fld>
            <a:endParaRPr lang="en-US" dirty="0"/>
          </a:p>
        </p:txBody>
      </p:sp>
      <p:sp>
        <p:nvSpPr>
          <p:cNvPr id="23" name="Footer Placeholder 4"/>
          <p:cNvSpPr>
            <a:spLocks noGrp="1"/>
          </p:cNvSpPr>
          <p:nvPr>
            <p:ph type="ftr" sz="quarter" idx="11"/>
          </p:nvPr>
        </p:nvSpPr>
        <p:spPr/>
        <p:txBody>
          <a:bodyPr/>
          <a:lstStyle/>
          <a:p>
            <a:pPr>
              <a:defRPr/>
            </a:pPr>
            <a:r>
              <a:rPr lang="en-US" dirty="0"/>
              <a:t>Fair Housing Act Presentation</a:t>
            </a:r>
          </a:p>
        </p:txBody>
      </p:sp>
      <p:sp>
        <p:nvSpPr>
          <p:cNvPr id="24" name="Slide Number Placeholder 5"/>
          <p:cNvSpPr>
            <a:spLocks noGrp="1"/>
          </p:cNvSpPr>
          <p:nvPr>
            <p:ph type="sldNum" sz="quarter" idx="12"/>
          </p:nvPr>
        </p:nvSpPr>
        <p:spPr/>
        <p:txBody>
          <a:bodyPr/>
          <a:lstStyle/>
          <a:p>
            <a:pPr>
              <a:defRPr/>
            </a:pPr>
            <a:fld id="{FB4265D0-6E32-41A4-BEF8-C556DB44AFF7}" type="slidenum">
              <a:rPr lang="en-US"/>
              <a:pPr>
                <a:defRPr/>
              </a:pPr>
              <a:t>6</a:t>
            </a:fld>
            <a:endParaRPr lang="en-US" dirty="0"/>
          </a:p>
        </p:txBody>
      </p:sp>
      <p:sp>
        <p:nvSpPr>
          <p:cNvPr id="11266" name="Rectangle 2"/>
          <p:cNvSpPr>
            <a:spLocks noGrp="1" noChangeArrowheads="1"/>
          </p:cNvSpPr>
          <p:nvPr>
            <p:ph type="title"/>
          </p:nvPr>
        </p:nvSpPr>
        <p:spPr/>
        <p:txBody>
          <a:bodyPr/>
          <a:lstStyle/>
          <a:p>
            <a:pPr eaLnBrk="1" hangingPunct="1">
              <a:defRPr/>
            </a:pPr>
            <a:r>
              <a:rPr lang="en-US" dirty="0" smtClean="0"/>
              <a:t>History of Fair Housing</a:t>
            </a:r>
          </a:p>
        </p:txBody>
      </p:sp>
      <p:sp>
        <p:nvSpPr>
          <p:cNvPr id="5126" name="Text Box 3"/>
          <p:cNvSpPr txBox="1">
            <a:spLocks noChangeArrowheads="1"/>
          </p:cNvSpPr>
          <p:nvPr/>
        </p:nvSpPr>
        <p:spPr bwMode="auto">
          <a:xfrm>
            <a:off x="1116013" y="4292600"/>
            <a:ext cx="863600" cy="366713"/>
          </a:xfrm>
          <a:prstGeom prst="rect">
            <a:avLst/>
          </a:prstGeom>
          <a:noFill/>
          <a:ln w="9525">
            <a:noFill/>
            <a:miter lim="800000"/>
            <a:headEnd/>
            <a:tailEnd/>
          </a:ln>
        </p:spPr>
        <p:txBody>
          <a:bodyPr>
            <a:spAutoFit/>
          </a:bodyPr>
          <a:lstStyle/>
          <a:p>
            <a:pPr>
              <a:spcBef>
                <a:spcPct val="50000"/>
              </a:spcBef>
            </a:pPr>
            <a:endParaRPr lang="en-US" dirty="0"/>
          </a:p>
        </p:txBody>
      </p:sp>
      <p:grpSp>
        <p:nvGrpSpPr>
          <p:cNvPr id="5127" name="Group 4"/>
          <p:cNvGrpSpPr>
            <a:grpSpLocks/>
          </p:cNvGrpSpPr>
          <p:nvPr/>
        </p:nvGrpSpPr>
        <p:grpSpPr bwMode="auto">
          <a:xfrm>
            <a:off x="684213" y="3789363"/>
            <a:ext cx="6480175" cy="1079500"/>
            <a:chOff x="1872" y="1260"/>
            <a:chExt cx="8640" cy="1440"/>
          </a:xfrm>
        </p:grpSpPr>
        <p:sp>
          <p:nvSpPr>
            <p:cNvPr id="5140" name="Line 5"/>
            <p:cNvSpPr>
              <a:spLocks noChangeShapeType="1"/>
            </p:cNvSpPr>
            <p:nvPr/>
          </p:nvSpPr>
          <p:spPr bwMode="auto">
            <a:xfrm>
              <a:off x="1872" y="2052"/>
              <a:ext cx="8640" cy="0"/>
            </a:xfrm>
            <a:prstGeom prst="line">
              <a:avLst/>
            </a:prstGeom>
            <a:noFill/>
            <a:ln w="25400">
              <a:solidFill>
                <a:schemeClr val="tx1"/>
              </a:solidFill>
              <a:round/>
              <a:headEnd/>
              <a:tailEnd/>
            </a:ln>
          </p:spPr>
          <p:txBody>
            <a:bodyPr/>
            <a:lstStyle/>
            <a:p>
              <a:endParaRPr lang="en-US" dirty="0"/>
            </a:p>
          </p:txBody>
        </p:sp>
        <p:sp>
          <p:nvSpPr>
            <p:cNvPr id="5141" name="Line 6"/>
            <p:cNvSpPr>
              <a:spLocks noChangeShapeType="1"/>
            </p:cNvSpPr>
            <p:nvPr/>
          </p:nvSpPr>
          <p:spPr bwMode="auto">
            <a:xfrm>
              <a:off x="1872" y="1260"/>
              <a:ext cx="0" cy="1440"/>
            </a:xfrm>
            <a:prstGeom prst="line">
              <a:avLst/>
            </a:prstGeom>
            <a:noFill/>
            <a:ln w="25400">
              <a:solidFill>
                <a:schemeClr val="tx1"/>
              </a:solidFill>
              <a:round/>
              <a:headEnd/>
              <a:tailEnd/>
            </a:ln>
          </p:spPr>
          <p:txBody>
            <a:bodyPr/>
            <a:lstStyle/>
            <a:p>
              <a:endParaRPr lang="en-US" dirty="0"/>
            </a:p>
          </p:txBody>
        </p:sp>
        <p:sp>
          <p:nvSpPr>
            <p:cNvPr id="5142" name="Line 7"/>
            <p:cNvSpPr>
              <a:spLocks noChangeShapeType="1"/>
            </p:cNvSpPr>
            <p:nvPr/>
          </p:nvSpPr>
          <p:spPr bwMode="auto">
            <a:xfrm>
              <a:off x="10512" y="1260"/>
              <a:ext cx="0" cy="1440"/>
            </a:xfrm>
            <a:prstGeom prst="line">
              <a:avLst/>
            </a:prstGeom>
            <a:noFill/>
            <a:ln w="25400">
              <a:solidFill>
                <a:schemeClr val="tx1"/>
              </a:solidFill>
              <a:round/>
              <a:headEnd/>
              <a:tailEnd/>
            </a:ln>
          </p:spPr>
          <p:txBody>
            <a:bodyPr/>
            <a:lstStyle/>
            <a:p>
              <a:endParaRPr lang="en-US" dirty="0"/>
            </a:p>
          </p:txBody>
        </p:sp>
        <p:sp>
          <p:nvSpPr>
            <p:cNvPr id="5143" name="Line 8"/>
            <p:cNvSpPr>
              <a:spLocks noChangeShapeType="1"/>
            </p:cNvSpPr>
            <p:nvPr/>
          </p:nvSpPr>
          <p:spPr bwMode="auto">
            <a:xfrm>
              <a:off x="4752" y="1260"/>
              <a:ext cx="0" cy="1440"/>
            </a:xfrm>
            <a:prstGeom prst="line">
              <a:avLst/>
            </a:prstGeom>
            <a:noFill/>
            <a:ln w="25400">
              <a:solidFill>
                <a:schemeClr val="tx1"/>
              </a:solidFill>
              <a:round/>
              <a:headEnd/>
              <a:tailEnd/>
            </a:ln>
          </p:spPr>
          <p:txBody>
            <a:bodyPr/>
            <a:lstStyle/>
            <a:p>
              <a:endParaRPr lang="en-US" dirty="0"/>
            </a:p>
          </p:txBody>
        </p:sp>
        <p:sp>
          <p:nvSpPr>
            <p:cNvPr id="5144" name="Line 9"/>
            <p:cNvSpPr>
              <a:spLocks noChangeShapeType="1"/>
            </p:cNvSpPr>
            <p:nvPr/>
          </p:nvSpPr>
          <p:spPr bwMode="auto">
            <a:xfrm>
              <a:off x="7632" y="1260"/>
              <a:ext cx="0" cy="1440"/>
            </a:xfrm>
            <a:prstGeom prst="line">
              <a:avLst/>
            </a:prstGeom>
            <a:noFill/>
            <a:ln w="25400">
              <a:solidFill>
                <a:schemeClr val="tx1"/>
              </a:solidFill>
              <a:round/>
              <a:headEnd/>
              <a:tailEnd/>
            </a:ln>
          </p:spPr>
          <p:txBody>
            <a:bodyPr/>
            <a:lstStyle/>
            <a:p>
              <a:endParaRPr lang="en-US" dirty="0"/>
            </a:p>
          </p:txBody>
        </p:sp>
      </p:grpSp>
      <p:sp>
        <p:nvSpPr>
          <p:cNvPr id="5128" name="Text Box 10"/>
          <p:cNvSpPr txBox="1">
            <a:spLocks noChangeArrowheads="1"/>
          </p:cNvSpPr>
          <p:nvPr/>
        </p:nvSpPr>
        <p:spPr bwMode="auto">
          <a:xfrm>
            <a:off x="395288" y="4868863"/>
            <a:ext cx="863600" cy="366712"/>
          </a:xfrm>
          <a:prstGeom prst="rect">
            <a:avLst/>
          </a:prstGeom>
          <a:noFill/>
          <a:ln w="9525">
            <a:noFill/>
            <a:miter lim="800000"/>
            <a:headEnd/>
            <a:tailEnd/>
          </a:ln>
        </p:spPr>
        <p:txBody>
          <a:bodyPr>
            <a:spAutoFit/>
          </a:bodyPr>
          <a:lstStyle/>
          <a:p>
            <a:pPr>
              <a:spcBef>
                <a:spcPct val="50000"/>
              </a:spcBef>
            </a:pPr>
            <a:r>
              <a:rPr lang="en-US" dirty="0">
                <a:solidFill>
                  <a:schemeClr val="hlink"/>
                </a:solidFill>
              </a:rPr>
              <a:t>1850</a:t>
            </a:r>
          </a:p>
        </p:txBody>
      </p:sp>
      <p:sp>
        <p:nvSpPr>
          <p:cNvPr id="5129" name="Text Box 11"/>
          <p:cNvSpPr txBox="1">
            <a:spLocks noChangeArrowheads="1"/>
          </p:cNvSpPr>
          <p:nvPr/>
        </p:nvSpPr>
        <p:spPr bwMode="auto">
          <a:xfrm>
            <a:off x="2484438" y="4868863"/>
            <a:ext cx="863600" cy="366712"/>
          </a:xfrm>
          <a:prstGeom prst="rect">
            <a:avLst/>
          </a:prstGeom>
          <a:noFill/>
          <a:ln w="9525">
            <a:noFill/>
            <a:miter lim="800000"/>
            <a:headEnd/>
            <a:tailEnd/>
          </a:ln>
        </p:spPr>
        <p:txBody>
          <a:bodyPr>
            <a:spAutoFit/>
          </a:bodyPr>
          <a:lstStyle/>
          <a:p>
            <a:pPr>
              <a:spcBef>
                <a:spcPct val="50000"/>
              </a:spcBef>
            </a:pPr>
            <a:r>
              <a:rPr lang="en-US" dirty="0">
                <a:solidFill>
                  <a:schemeClr val="hlink"/>
                </a:solidFill>
              </a:rPr>
              <a:t>1900</a:t>
            </a:r>
          </a:p>
        </p:txBody>
      </p:sp>
      <p:sp>
        <p:nvSpPr>
          <p:cNvPr id="5130" name="Text Box 12"/>
          <p:cNvSpPr txBox="1">
            <a:spLocks noChangeArrowheads="1"/>
          </p:cNvSpPr>
          <p:nvPr/>
        </p:nvSpPr>
        <p:spPr bwMode="auto">
          <a:xfrm>
            <a:off x="4572000" y="4868863"/>
            <a:ext cx="936625" cy="366712"/>
          </a:xfrm>
          <a:prstGeom prst="rect">
            <a:avLst/>
          </a:prstGeom>
          <a:noFill/>
          <a:ln w="9525">
            <a:noFill/>
            <a:miter lim="800000"/>
            <a:headEnd/>
            <a:tailEnd/>
          </a:ln>
        </p:spPr>
        <p:txBody>
          <a:bodyPr>
            <a:spAutoFit/>
          </a:bodyPr>
          <a:lstStyle/>
          <a:p>
            <a:pPr>
              <a:spcBef>
                <a:spcPct val="50000"/>
              </a:spcBef>
            </a:pPr>
            <a:r>
              <a:rPr lang="en-US" dirty="0">
                <a:solidFill>
                  <a:schemeClr val="hlink"/>
                </a:solidFill>
              </a:rPr>
              <a:t>1950</a:t>
            </a:r>
          </a:p>
        </p:txBody>
      </p:sp>
      <p:sp>
        <p:nvSpPr>
          <p:cNvPr id="5131" name="Text Box 13"/>
          <p:cNvSpPr txBox="1">
            <a:spLocks noChangeArrowheads="1"/>
          </p:cNvSpPr>
          <p:nvPr/>
        </p:nvSpPr>
        <p:spPr bwMode="auto">
          <a:xfrm>
            <a:off x="6804025" y="4868863"/>
            <a:ext cx="863600" cy="366712"/>
          </a:xfrm>
          <a:prstGeom prst="rect">
            <a:avLst/>
          </a:prstGeom>
          <a:noFill/>
          <a:ln w="9525">
            <a:noFill/>
            <a:miter lim="800000"/>
            <a:headEnd/>
            <a:tailEnd/>
          </a:ln>
        </p:spPr>
        <p:txBody>
          <a:bodyPr>
            <a:spAutoFit/>
          </a:bodyPr>
          <a:lstStyle/>
          <a:p>
            <a:pPr>
              <a:spcBef>
                <a:spcPct val="50000"/>
              </a:spcBef>
            </a:pPr>
            <a:r>
              <a:rPr lang="en-US" dirty="0" smtClean="0">
                <a:solidFill>
                  <a:schemeClr val="hlink"/>
                </a:solidFill>
              </a:rPr>
              <a:t>2014</a:t>
            </a:r>
            <a:endParaRPr lang="en-US" dirty="0">
              <a:solidFill>
                <a:schemeClr val="hlink"/>
              </a:solidFill>
            </a:endParaRPr>
          </a:p>
        </p:txBody>
      </p:sp>
      <p:sp>
        <p:nvSpPr>
          <p:cNvPr id="5132" name="AutoShape 14"/>
          <p:cNvSpPr>
            <a:spLocks/>
          </p:cNvSpPr>
          <p:nvPr/>
        </p:nvSpPr>
        <p:spPr bwMode="auto">
          <a:xfrm>
            <a:off x="1908175" y="1882775"/>
            <a:ext cx="1579563" cy="609600"/>
          </a:xfrm>
          <a:prstGeom prst="accentCallout2">
            <a:avLst>
              <a:gd name="adj1" fmla="val 18750"/>
              <a:gd name="adj2" fmla="val -4824"/>
              <a:gd name="adj3" fmla="val 18750"/>
              <a:gd name="adj4" fmla="val -29449"/>
              <a:gd name="adj5" fmla="val 408593"/>
              <a:gd name="adj6" fmla="val -55074"/>
            </a:avLst>
          </a:prstGeom>
          <a:solidFill>
            <a:schemeClr val="accent1"/>
          </a:solidFill>
          <a:ln w="9525">
            <a:solidFill>
              <a:schemeClr val="tx1"/>
            </a:solidFill>
            <a:miter lim="800000"/>
            <a:headEnd/>
            <a:tailEnd/>
          </a:ln>
        </p:spPr>
        <p:txBody>
          <a:bodyPr/>
          <a:lstStyle/>
          <a:p>
            <a:pPr algn="ctr"/>
            <a:r>
              <a:rPr lang="en-US" dirty="0"/>
              <a:t>1865-13</a:t>
            </a:r>
            <a:r>
              <a:rPr lang="en-US" baseline="30000" dirty="0"/>
              <a:t>th</a:t>
            </a:r>
            <a:r>
              <a:rPr lang="en-US" dirty="0"/>
              <a:t> Amendment </a:t>
            </a:r>
          </a:p>
        </p:txBody>
      </p:sp>
      <p:sp>
        <p:nvSpPr>
          <p:cNvPr id="5133" name="AutoShape 15"/>
          <p:cNvSpPr>
            <a:spLocks/>
          </p:cNvSpPr>
          <p:nvPr/>
        </p:nvSpPr>
        <p:spPr bwMode="auto">
          <a:xfrm>
            <a:off x="2051050" y="2636838"/>
            <a:ext cx="1566863" cy="609600"/>
          </a:xfrm>
          <a:prstGeom prst="accentCallout2">
            <a:avLst>
              <a:gd name="adj1" fmla="val 18750"/>
              <a:gd name="adj2" fmla="val -4861"/>
              <a:gd name="adj3" fmla="val 18750"/>
              <a:gd name="adj4" fmla="val -31713"/>
              <a:gd name="adj5" fmla="val 283593"/>
              <a:gd name="adj6" fmla="val -59676"/>
            </a:avLst>
          </a:prstGeom>
          <a:solidFill>
            <a:schemeClr val="accent1"/>
          </a:solidFill>
          <a:ln w="9525">
            <a:solidFill>
              <a:schemeClr val="tx1"/>
            </a:solidFill>
            <a:miter lim="800000"/>
            <a:headEnd/>
            <a:tailEnd/>
          </a:ln>
        </p:spPr>
        <p:txBody>
          <a:bodyPr/>
          <a:lstStyle/>
          <a:p>
            <a:pPr algn="ctr"/>
            <a:r>
              <a:rPr lang="en-US" dirty="0"/>
              <a:t>1866-Civil Rights Act</a:t>
            </a:r>
          </a:p>
        </p:txBody>
      </p:sp>
      <p:sp>
        <p:nvSpPr>
          <p:cNvPr id="5134" name="AutoShape 16"/>
          <p:cNvSpPr>
            <a:spLocks/>
          </p:cNvSpPr>
          <p:nvPr/>
        </p:nvSpPr>
        <p:spPr bwMode="auto">
          <a:xfrm>
            <a:off x="2700338" y="3429000"/>
            <a:ext cx="1439862" cy="609600"/>
          </a:xfrm>
          <a:prstGeom prst="accentCallout2">
            <a:avLst>
              <a:gd name="adj1" fmla="val 18750"/>
              <a:gd name="adj2" fmla="val -5292"/>
              <a:gd name="adj3" fmla="val 18750"/>
              <a:gd name="adj4" fmla="val -49282"/>
              <a:gd name="adj5" fmla="val 153648"/>
              <a:gd name="adj6" fmla="val -95037"/>
            </a:avLst>
          </a:prstGeom>
          <a:solidFill>
            <a:schemeClr val="accent1"/>
          </a:solidFill>
          <a:ln w="9525">
            <a:solidFill>
              <a:schemeClr val="tx1"/>
            </a:solidFill>
            <a:miter lim="800000"/>
            <a:headEnd/>
            <a:tailEnd/>
          </a:ln>
        </p:spPr>
        <p:txBody>
          <a:bodyPr/>
          <a:lstStyle/>
          <a:p>
            <a:pPr algn="ctr"/>
            <a:r>
              <a:rPr lang="en-US" dirty="0"/>
              <a:t>1868-14</a:t>
            </a:r>
            <a:r>
              <a:rPr lang="en-US" baseline="30000" dirty="0"/>
              <a:t>th</a:t>
            </a:r>
            <a:r>
              <a:rPr lang="en-US" dirty="0"/>
              <a:t> Amendment</a:t>
            </a:r>
          </a:p>
        </p:txBody>
      </p:sp>
      <p:sp>
        <p:nvSpPr>
          <p:cNvPr id="5135" name="AutoShape 17"/>
          <p:cNvSpPr>
            <a:spLocks/>
          </p:cNvSpPr>
          <p:nvPr/>
        </p:nvSpPr>
        <p:spPr bwMode="auto">
          <a:xfrm>
            <a:off x="2916238" y="5445125"/>
            <a:ext cx="1436687" cy="936625"/>
          </a:xfrm>
          <a:prstGeom prst="accentCallout2">
            <a:avLst>
              <a:gd name="adj1" fmla="val 12204"/>
              <a:gd name="adj2" fmla="val -5306"/>
              <a:gd name="adj3" fmla="val 12204"/>
              <a:gd name="adj4" fmla="val -22319"/>
              <a:gd name="adj5" fmla="val -115426"/>
              <a:gd name="adj6" fmla="val -40111"/>
            </a:avLst>
          </a:prstGeom>
          <a:solidFill>
            <a:schemeClr val="accent1"/>
          </a:solidFill>
          <a:ln w="9525">
            <a:solidFill>
              <a:schemeClr val="tx1"/>
            </a:solidFill>
            <a:miter lim="800000"/>
            <a:headEnd/>
            <a:tailEnd/>
          </a:ln>
        </p:spPr>
        <p:txBody>
          <a:bodyPr/>
          <a:lstStyle/>
          <a:p>
            <a:pPr algn="ctr"/>
            <a:r>
              <a:rPr lang="en-US" dirty="0"/>
              <a:t>1896-Plessy vs. Ferguson</a:t>
            </a:r>
          </a:p>
        </p:txBody>
      </p:sp>
      <p:sp>
        <p:nvSpPr>
          <p:cNvPr id="5136" name="AutoShape 18"/>
          <p:cNvSpPr>
            <a:spLocks/>
          </p:cNvSpPr>
          <p:nvPr/>
        </p:nvSpPr>
        <p:spPr bwMode="auto">
          <a:xfrm>
            <a:off x="7092950" y="1485900"/>
            <a:ext cx="1873250" cy="647700"/>
          </a:xfrm>
          <a:prstGeom prst="accentCallout2">
            <a:avLst>
              <a:gd name="adj1" fmla="val 17648"/>
              <a:gd name="adj2" fmla="val -4069"/>
              <a:gd name="adj3" fmla="val 17648"/>
              <a:gd name="adj4" fmla="val -34662"/>
              <a:gd name="adj5" fmla="val 451227"/>
              <a:gd name="adj6" fmla="val -65255"/>
            </a:avLst>
          </a:prstGeom>
          <a:solidFill>
            <a:schemeClr val="accent1"/>
          </a:solidFill>
          <a:ln w="9525">
            <a:solidFill>
              <a:schemeClr val="tx1"/>
            </a:solidFill>
            <a:miter lim="800000"/>
            <a:headEnd/>
            <a:tailEnd/>
          </a:ln>
        </p:spPr>
        <p:txBody>
          <a:bodyPr/>
          <a:lstStyle/>
          <a:p>
            <a:pPr algn="ctr"/>
            <a:r>
              <a:rPr lang="en-US" dirty="0"/>
              <a:t>1962-Executive Order</a:t>
            </a:r>
          </a:p>
        </p:txBody>
      </p:sp>
      <p:sp>
        <p:nvSpPr>
          <p:cNvPr id="5137" name="AutoShape 19"/>
          <p:cNvSpPr>
            <a:spLocks/>
          </p:cNvSpPr>
          <p:nvPr/>
        </p:nvSpPr>
        <p:spPr bwMode="auto">
          <a:xfrm>
            <a:off x="3779838" y="2133600"/>
            <a:ext cx="1562100" cy="863600"/>
          </a:xfrm>
          <a:prstGeom prst="accentCallout1">
            <a:avLst>
              <a:gd name="adj1" fmla="val 13236"/>
              <a:gd name="adj2" fmla="val 104880"/>
              <a:gd name="adj3" fmla="val 262685"/>
              <a:gd name="adj4" fmla="val 110468"/>
            </a:avLst>
          </a:prstGeom>
          <a:solidFill>
            <a:schemeClr val="accent1"/>
          </a:solidFill>
          <a:ln w="15875">
            <a:solidFill>
              <a:schemeClr val="tx1"/>
            </a:solidFill>
            <a:miter lim="800000"/>
            <a:headEnd/>
            <a:tailEnd/>
          </a:ln>
        </p:spPr>
        <p:txBody>
          <a:bodyPr/>
          <a:lstStyle/>
          <a:p>
            <a:pPr algn="ctr"/>
            <a:r>
              <a:rPr lang="en-US" dirty="0"/>
              <a:t>1954-Brown vs. Board of Education</a:t>
            </a:r>
          </a:p>
        </p:txBody>
      </p:sp>
      <p:sp>
        <p:nvSpPr>
          <p:cNvPr id="5138" name="AutoShape 20"/>
          <p:cNvSpPr>
            <a:spLocks/>
          </p:cNvSpPr>
          <p:nvPr/>
        </p:nvSpPr>
        <p:spPr bwMode="auto">
          <a:xfrm>
            <a:off x="6877050" y="2422525"/>
            <a:ext cx="2016125" cy="1150938"/>
          </a:xfrm>
          <a:prstGeom prst="accentCallout2">
            <a:avLst>
              <a:gd name="adj1" fmla="val 9931"/>
              <a:gd name="adj2" fmla="val -3778"/>
              <a:gd name="adj3" fmla="val 9931"/>
              <a:gd name="adj4" fmla="val -9843"/>
              <a:gd name="adj5" fmla="val 172278"/>
              <a:gd name="adj6" fmla="val -31889"/>
            </a:avLst>
          </a:prstGeom>
          <a:solidFill>
            <a:schemeClr val="accent1"/>
          </a:solidFill>
          <a:ln w="9525">
            <a:solidFill>
              <a:schemeClr val="tx1"/>
            </a:solidFill>
            <a:miter lim="800000"/>
            <a:headEnd/>
            <a:tailEnd/>
          </a:ln>
        </p:spPr>
        <p:txBody>
          <a:bodyPr/>
          <a:lstStyle/>
          <a:p>
            <a:pPr algn="ctr"/>
            <a:r>
              <a:rPr lang="en-US" dirty="0"/>
              <a:t>April 11, 1968-Civil Rights Act of 1968, the “Fair Housing Act”</a:t>
            </a:r>
          </a:p>
        </p:txBody>
      </p:sp>
      <p:sp>
        <p:nvSpPr>
          <p:cNvPr id="5139" name="AutoShape 21"/>
          <p:cNvSpPr>
            <a:spLocks/>
          </p:cNvSpPr>
          <p:nvPr/>
        </p:nvSpPr>
        <p:spPr bwMode="auto">
          <a:xfrm>
            <a:off x="6516688" y="5330825"/>
            <a:ext cx="2087562" cy="1266825"/>
          </a:xfrm>
          <a:prstGeom prst="accentCallout2">
            <a:avLst>
              <a:gd name="adj1" fmla="val 9023"/>
              <a:gd name="adj2" fmla="val -3648"/>
              <a:gd name="adj3" fmla="val 9023"/>
              <a:gd name="adj4" fmla="val -9884"/>
              <a:gd name="adj5" fmla="val -76190"/>
              <a:gd name="adj6" fmla="val -16426"/>
            </a:avLst>
          </a:prstGeom>
          <a:solidFill>
            <a:schemeClr val="accent1"/>
          </a:solidFill>
          <a:ln w="9525">
            <a:solidFill>
              <a:schemeClr val="tx1"/>
            </a:solidFill>
            <a:miter lim="800000"/>
            <a:headEnd/>
            <a:tailEnd/>
          </a:ln>
        </p:spPr>
        <p:txBody>
          <a:bodyPr/>
          <a:lstStyle/>
          <a:p>
            <a:pPr algn="ctr"/>
            <a:r>
              <a:rPr lang="en-US" dirty="0"/>
              <a:t>April 4, 1968-Assasination of Martin Luther King, Jr.</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3600" b="1" dirty="0" smtClean="0">
                <a:latin typeface="Arial" pitchFamily="34" charset="0"/>
                <a:cs typeface="Arial" pitchFamily="34" charset="0"/>
              </a:rPr>
              <a:t>Definition Support Animal under FHA</a:t>
            </a:r>
            <a:r>
              <a:rPr lang="en-US" dirty="0">
                <a:latin typeface="Arial" pitchFamily="34" charset="0"/>
                <a:cs typeface="Arial" pitchFamily="34" charset="0"/>
              </a:rPr>
              <a:t/>
            </a:r>
            <a:br>
              <a:rPr lang="en-US" dirty="0">
                <a:latin typeface="Arial" pitchFamily="34" charset="0"/>
                <a:cs typeface="Arial" pitchFamily="34" charset="0"/>
              </a:rPr>
            </a:b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143000"/>
            <a:ext cx="8229600" cy="5181600"/>
          </a:xfrm>
        </p:spPr>
        <p:txBody>
          <a:bodyPr rtlCol="0">
            <a:normAutofit fontScale="32500" lnSpcReduction="20000"/>
          </a:bodyPr>
          <a:lstStyle/>
          <a:p>
            <a:pPr marL="0" indent="0" eaLnBrk="1" fontAlgn="auto" hangingPunct="1">
              <a:spcAft>
                <a:spcPts val="0"/>
              </a:spcAft>
              <a:buFont typeface="Arial" pitchFamily="34" charset="0"/>
              <a:buNone/>
              <a:defRPr/>
            </a:pPr>
            <a:r>
              <a:rPr lang="en-US" sz="8000" b="1" dirty="0" smtClean="0">
                <a:latin typeface="Arial" pitchFamily="34" charset="0"/>
                <a:cs typeface="Arial" pitchFamily="34" charset="0"/>
              </a:rPr>
              <a:t>Support </a:t>
            </a:r>
            <a:r>
              <a:rPr lang="en-US" sz="8000" b="1" dirty="0">
                <a:latin typeface="Arial" pitchFamily="34" charset="0"/>
                <a:cs typeface="Arial" pitchFamily="34" charset="0"/>
              </a:rPr>
              <a:t>Animals Are Assistive Devices</a:t>
            </a:r>
            <a:r>
              <a:rPr lang="en-US" sz="8000" dirty="0">
                <a:latin typeface="Arial" pitchFamily="34" charset="0"/>
                <a:cs typeface="Arial" pitchFamily="34" charset="0"/>
              </a:rPr>
              <a:t>, Not Pets!!!  </a:t>
            </a:r>
            <a:endParaRPr lang="en-US" sz="8000" dirty="0" smtClean="0">
              <a:latin typeface="Arial" pitchFamily="34" charset="0"/>
              <a:cs typeface="Arial" pitchFamily="34" charset="0"/>
            </a:endParaRPr>
          </a:p>
          <a:p>
            <a:pPr marL="0" indent="0" eaLnBrk="1" fontAlgn="auto" hangingPunct="1">
              <a:spcAft>
                <a:spcPts val="0"/>
              </a:spcAft>
              <a:buFont typeface="Arial" pitchFamily="34" charset="0"/>
              <a:buNone/>
              <a:defRPr/>
            </a:pPr>
            <a:endParaRPr lang="en-US" sz="8000" dirty="0">
              <a:latin typeface="Arial" pitchFamily="34" charset="0"/>
              <a:cs typeface="Arial" pitchFamily="34" charset="0"/>
            </a:endParaRPr>
          </a:p>
          <a:p>
            <a:pPr eaLnBrk="1" fontAlgn="auto" hangingPunct="1">
              <a:spcAft>
                <a:spcPts val="0"/>
              </a:spcAft>
              <a:defRPr/>
            </a:pPr>
            <a:r>
              <a:rPr lang="en-US" sz="8000" b="1" dirty="0" smtClean="0">
                <a:latin typeface="Arial" pitchFamily="34" charset="0"/>
                <a:cs typeface="Arial" pitchFamily="34" charset="0"/>
              </a:rPr>
              <a:t>An </a:t>
            </a:r>
            <a:r>
              <a:rPr lang="en-US" sz="8000" b="1" dirty="0">
                <a:latin typeface="Arial" pitchFamily="34" charset="0"/>
                <a:cs typeface="Arial" pitchFamily="34" charset="0"/>
              </a:rPr>
              <a:t>assistive device </a:t>
            </a:r>
            <a:r>
              <a:rPr lang="en-US" sz="8000" dirty="0">
                <a:latin typeface="Arial" pitchFamily="34" charset="0"/>
                <a:cs typeface="Arial" pitchFamily="34" charset="0"/>
              </a:rPr>
              <a:t>like a wheelchair, cane, crutches</a:t>
            </a:r>
            <a:r>
              <a:rPr lang="en-US" sz="8000" dirty="0" smtClean="0">
                <a:latin typeface="Arial" pitchFamily="34" charset="0"/>
                <a:cs typeface="Arial" pitchFamily="34" charset="0"/>
              </a:rPr>
              <a:t>.</a:t>
            </a:r>
          </a:p>
          <a:p>
            <a:pPr marL="0" indent="0" eaLnBrk="1" fontAlgn="auto" hangingPunct="1">
              <a:spcAft>
                <a:spcPts val="0"/>
              </a:spcAft>
              <a:buFont typeface="Arial" pitchFamily="34" charset="0"/>
              <a:buNone/>
              <a:defRPr/>
            </a:pPr>
            <a:endParaRPr lang="en-US" sz="8000" dirty="0">
              <a:latin typeface="Arial" pitchFamily="34" charset="0"/>
              <a:cs typeface="Arial" pitchFamily="34" charset="0"/>
            </a:endParaRPr>
          </a:p>
          <a:p>
            <a:pPr eaLnBrk="1" fontAlgn="auto" hangingPunct="1">
              <a:spcAft>
                <a:spcPts val="0"/>
              </a:spcAft>
              <a:defRPr/>
            </a:pPr>
            <a:r>
              <a:rPr lang="en-US" sz="8000" b="1" dirty="0" smtClean="0">
                <a:latin typeface="Arial" pitchFamily="34" charset="0"/>
                <a:cs typeface="Arial" pitchFamily="34" charset="0"/>
              </a:rPr>
              <a:t>The </a:t>
            </a:r>
            <a:r>
              <a:rPr lang="en-US" sz="8000" b="1" dirty="0">
                <a:latin typeface="Arial" pitchFamily="34" charset="0"/>
                <a:cs typeface="Arial" pitchFamily="34" charset="0"/>
              </a:rPr>
              <a:t>term support animal is the same as</a:t>
            </a:r>
            <a:r>
              <a:rPr lang="en-US" sz="8000" dirty="0">
                <a:latin typeface="Arial" pitchFamily="34" charset="0"/>
                <a:cs typeface="Arial" pitchFamily="34" charset="0"/>
              </a:rPr>
              <a:t> service animal, companion animal, </a:t>
            </a:r>
            <a:r>
              <a:rPr lang="en-US" sz="8000" dirty="0" smtClean="0">
                <a:latin typeface="Arial" pitchFamily="34" charset="0"/>
                <a:cs typeface="Arial" pitchFamily="34" charset="0"/>
              </a:rPr>
              <a:t>emotional </a:t>
            </a:r>
            <a:r>
              <a:rPr lang="en-US" sz="8000" dirty="0">
                <a:latin typeface="Arial" pitchFamily="34" charset="0"/>
                <a:cs typeface="Arial" pitchFamily="34" charset="0"/>
              </a:rPr>
              <a:t>support animal, assistance animal.  T</a:t>
            </a:r>
            <a:r>
              <a:rPr lang="en-US" sz="8000" dirty="0" smtClean="0">
                <a:latin typeface="Arial" pitchFamily="34" charset="0"/>
                <a:cs typeface="Arial" pitchFamily="34" charset="0"/>
              </a:rPr>
              <a:t>hey </a:t>
            </a:r>
            <a:r>
              <a:rPr lang="en-US" sz="8000" dirty="0">
                <a:latin typeface="Arial" pitchFamily="34" charset="0"/>
                <a:cs typeface="Arial" pitchFamily="34" charset="0"/>
              </a:rPr>
              <a:t>are interchangeable</a:t>
            </a:r>
            <a:r>
              <a:rPr lang="en-US" sz="8000" dirty="0" smtClean="0">
                <a:latin typeface="Arial" pitchFamily="34" charset="0"/>
                <a:cs typeface="Arial" pitchFamily="34" charset="0"/>
              </a:rPr>
              <a:t>.</a:t>
            </a:r>
          </a:p>
          <a:p>
            <a:pPr marL="0" indent="0" eaLnBrk="1" fontAlgn="auto" hangingPunct="1">
              <a:spcAft>
                <a:spcPts val="0"/>
              </a:spcAft>
              <a:buFont typeface="Arial" pitchFamily="34" charset="0"/>
              <a:buNone/>
              <a:defRPr/>
            </a:pPr>
            <a:endParaRPr lang="en-US" sz="8000" dirty="0">
              <a:latin typeface="Arial" pitchFamily="34" charset="0"/>
              <a:cs typeface="Arial" pitchFamily="34" charset="0"/>
            </a:endParaRPr>
          </a:p>
          <a:p>
            <a:pPr eaLnBrk="1" fontAlgn="auto" hangingPunct="1">
              <a:spcAft>
                <a:spcPts val="0"/>
              </a:spcAft>
              <a:defRPr/>
            </a:pPr>
            <a:r>
              <a:rPr lang="en-US" sz="8000" dirty="0" smtClean="0">
                <a:latin typeface="Arial" pitchFamily="34" charset="0"/>
                <a:cs typeface="Arial" pitchFamily="34" charset="0"/>
              </a:rPr>
              <a:t>They </a:t>
            </a:r>
            <a:r>
              <a:rPr lang="en-US" sz="8000" dirty="0">
                <a:latin typeface="Arial" pitchFamily="34" charset="0"/>
                <a:cs typeface="Arial" pitchFamily="34" charset="0"/>
              </a:rPr>
              <a:t>help persons with disabilities use and enjoy their dwellings and </a:t>
            </a:r>
            <a:r>
              <a:rPr lang="en-US" sz="8000" dirty="0" smtClean="0">
                <a:latin typeface="Arial" pitchFamily="34" charset="0"/>
                <a:cs typeface="Arial" pitchFamily="34" charset="0"/>
              </a:rPr>
              <a:t>ameliorate </a:t>
            </a:r>
            <a:r>
              <a:rPr lang="en-US" sz="8000" dirty="0">
                <a:latin typeface="Arial" pitchFamily="34" charset="0"/>
                <a:cs typeface="Arial" pitchFamily="34" charset="0"/>
              </a:rPr>
              <a:t>the effects of their disability.</a:t>
            </a:r>
          </a:p>
          <a:p>
            <a:pPr eaLnBrk="1" fontAlgn="auto" hangingPunct="1">
              <a:spcAft>
                <a:spcPts val="0"/>
              </a:spcAft>
              <a:defRPr/>
            </a:pPr>
            <a:endParaRPr lang="en-US" dirty="0"/>
          </a:p>
        </p:txBody>
      </p:sp>
      <p:sp>
        <p:nvSpPr>
          <p:cNvPr id="5120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75C0F5FE-F280-4225-B3AD-BF52F3D8AF7B}" type="datetime1">
              <a:rPr lang="en-US" altLang="ne-NP" sz="1200" smtClean="0">
                <a:solidFill>
                  <a:srgbClr val="898989"/>
                </a:solidFill>
                <a:latin typeface="Arial" pitchFamily="34" charset="0"/>
              </a:rPr>
              <a:pPr>
                <a:spcBef>
                  <a:spcPct val="0"/>
                </a:spcBef>
                <a:buFontTx/>
                <a:buNone/>
              </a:pPr>
              <a:t>3/18/2014</a:t>
            </a:fld>
            <a:endParaRPr lang="en-US" altLang="ne-NP" sz="1200" dirty="0" smtClean="0">
              <a:solidFill>
                <a:srgbClr val="898989"/>
              </a:solidFill>
              <a:latin typeface="Arial" pitchFamily="34" charset="0"/>
            </a:endParaRPr>
          </a:p>
        </p:txBody>
      </p:sp>
      <p:sp>
        <p:nvSpPr>
          <p:cNvPr id="5120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2A21AC1E-826E-40A5-BF00-2EC676563B41}" type="slidenum">
              <a:rPr lang="en-US" altLang="ne-NP" sz="1200">
                <a:solidFill>
                  <a:srgbClr val="898989"/>
                </a:solidFill>
                <a:latin typeface="Arial" pitchFamily="34" charset="0"/>
              </a:rPr>
              <a:pPr>
                <a:spcBef>
                  <a:spcPct val="0"/>
                </a:spcBef>
                <a:buFontTx/>
                <a:buNone/>
              </a:pPr>
              <a:t>60</a:t>
            </a:fld>
            <a:endParaRPr lang="en-US" altLang="ne-NP" sz="1200" dirty="0">
              <a:solidFill>
                <a:srgbClr val="898989"/>
              </a:solidFill>
              <a:latin typeface="Arial" pitchFamily="34" charset="0"/>
            </a:endParaRPr>
          </a:p>
        </p:txBody>
      </p:sp>
    </p:spTree>
    <p:extLst>
      <p:ext uri="{BB962C8B-B14F-4D97-AF65-F5344CB8AC3E}">
        <p14:creationId xmlns:p14="http://schemas.microsoft.com/office/powerpoint/2010/main" val="32886178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ne-NP" sz="3200" b="1" dirty="0" smtClean="0">
                <a:latin typeface="Arial" pitchFamily="34" charset="0"/>
                <a:cs typeface="Arial" pitchFamily="34" charset="0"/>
              </a:rPr>
              <a:t>When can one ask for a service animal?  </a:t>
            </a:r>
            <a:r>
              <a:rPr lang="en-US" altLang="ne-NP" sz="3200" dirty="0" smtClean="0">
                <a:latin typeface="Arial" pitchFamily="34" charset="0"/>
                <a:cs typeface="Arial" pitchFamily="34" charset="0"/>
              </a:rPr>
              <a:t/>
            </a:r>
            <a:br>
              <a:rPr lang="en-US" altLang="ne-NP" sz="3200" dirty="0" smtClean="0">
                <a:latin typeface="Arial" pitchFamily="34" charset="0"/>
                <a:cs typeface="Arial" pitchFamily="34" charset="0"/>
              </a:rPr>
            </a:br>
            <a:endParaRPr lang="ne-NP" altLang="ne-NP" sz="3200" smtClean="0">
              <a:latin typeface="Arial" pitchFamily="34" charset="0"/>
            </a:endParaRPr>
          </a:p>
        </p:txBody>
      </p:sp>
      <p:sp>
        <p:nvSpPr>
          <p:cNvPr id="3" name="Content Placeholder 2"/>
          <p:cNvSpPr>
            <a:spLocks noGrp="1"/>
          </p:cNvSpPr>
          <p:nvPr>
            <p:ph idx="1"/>
          </p:nvPr>
        </p:nvSpPr>
        <p:spPr>
          <a:xfrm>
            <a:off x="457200" y="914400"/>
            <a:ext cx="8229600" cy="5211763"/>
          </a:xfrm>
        </p:spPr>
        <p:txBody>
          <a:bodyPr rtlCol="0">
            <a:normAutofit fontScale="92500"/>
          </a:bodyPr>
          <a:lstStyle/>
          <a:p>
            <a:pPr eaLnBrk="1" fontAlgn="auto" hangingPunct="1">
              <a:spcAft>
                <a:spcPts val="0"/>
              </a:spcAft>
              <a:defRPr/>
            </a:pPr>
            <a:endParaRPr lang="en-US" sz="2400" dirty="0" smtClean="0">
              <a:latin typeface="Arial" pitchFamily="34" charset="0"/>
              <a:cs typeface="Arial" pitchFamily="34" charset="0"/>
            </a:endParaRPr>
          </a:p>
          <a:p>
            <a:pPr eaLnBrk="1" fontAlgn="auto" hangingPunct="1">
              <a:spcAft>
                <a:spcPts val="0"/>
              </a:spcAft>
              <a:defRPr/>
            </a:pPr>
            <a:r>
              <a:rPr lang="en-US" sz="2400" dirty="0" smtClean="0">
                <a:latin typeface="Arial" pitchFamily="34" charset="0"/>
                <a:cs typeface="Arial" pitchFamily="34" charset="0"/>
              </a:rPr>
              <a:t>Before and during </a:t>
            </a:r>
            <a:r>
              <a:rPr lang="en-US" sz="2400" dirty="0">
                <a:latin typeface="Arial" pitchFamily="34" charset="0"/>
                <a:cs typeface="Arial" pitchFamily="34" charset="0"/>
              </a:rPr>
              <a:t>a</a:t>
            </a:r>
            <a:r>
              <a:rPr lang="en-US" sz="2400" dirty="0" smtClean="0">
                <a:latin typeface="Arial" pitchFamily="34" charset="0"/>
                <a:cs typeface="Arial" pitchFamily="34" charset="0"/>
              </a:rPr>
              <a:t> tenancy in a rental unit, housing program, etc.  Anytime!  </a:t>
            </a:r>
          </a:p>
          <a:p>
            <a:pPr marL="0" indent="0" eaLnBrk="1" fontAlgn="auto" hangingPunct="1">
              <a:spcAft>
                <a:spcPts val="0"/>
              </a:spcAft>
              <a:buFont typeface="Arial" pitchFamily="34" charset="0"/>
              <a:buNone/>
              <a:defRPr/>
            </a:pPr>
            <a:endParaRPr lang="en-US" sz="1050" dirty="0" smtClean="0">
              <a:latin typeface="Arial" pitchFamily="34" charset="0"/>
              <a:cs typeface="Arial" pitchFamily="34" charset="0"/>
            </a:endParaRPr>
          </a:p>
          <a:p>
            <a:pPr eaLnBrk="1" fontAlgn="auto" hangingPunct="1">
              <a:spcAft>
                <a:spcPts val="0"/>
              </a:spcAft>
              <a:defRPr/>
            </a:pPr>
            <a:r>
              <a:rPr lang="en-US" sz="2400" dirty="0" smtClean="0">
                <a:latin typeface="Arial" pitchFamily="34" charset="0"/>
                <a:cs typeface="Arial" pitchFamily="34" charset="0"/>
              </a:rPr>
              <a:t>If a person is applying for a unit, it is best to notify the housing provider of the service animal when the tenant applies.  If the housing provider denies the request, ask for help from the IFHC to educate the provider.</a:t>
            </a:r>
          </a:p>
          <a:p>
            <a:pPr marL="0" indent="0" eaLnBrk="1" fontAlgn="auto" hangingPunct="1">
              <a:spcAft>
                <a:spcPts val="0"/>
              </a:spcAft>
              <a:buFont typeface="Arial" pitchFamily="34" charset="0"/>
              <a:buNone/>
              <a:defRPr/>
            </a:pPr>
            <a:endParaRPr lang="en-US" sz="1050" dirty="0" smtClean="0">
              <a:latin typeface="Arial" pitchFamily="34" charset="0"/>
              <a:cs typeface="Arial" pitchFamily="34" charset="0"/>
            </a:endParaRPr>
          </a:p>
          <a:p>
            <a:pPr eaLnBrk="1" fontAlgn="auto" hangingPunct="1">
              <a:spcAft>
                <a:spcPts val="0"/>
              </a:spcAft>
              <a:defRPr/>
            </a:pPr>
            <a:r>
              <a:rPr lang="en-US" sz="2400" dirty="0" smtClean="0">
                <a:latin typeface="Arial" pitchFamily="34" charset="0"/>
                <a:cs typeface="Arial" pitchFamily="34" charset="0"/>
              </a:rPr>
              <a:t>During a person’s tenancy, if s/he needs a service animal, make the request before getting the animal. Remember the housing provider should NOT outright deny, delay or ignore the request. If the qualified professional says the person needs one, and the person has a pet that can address the need for the disability, notify the housing provider.</a:t>
            </a:r>
            <a:endParaRPr lang="en-US" dirty="0" smtClean="0"/>
          </a:p>
          <a:p>
            <a:pPr eaLnBrk="1" fontAlgn="auto" hangingPunct="1">
              <a:spcAft>
                <a:spcPts val="0"/>
              </a:spcAft>
              <a:defRPr/>
            </a:pPr>
            <a:endParaRPr lang="ne-NP" dirty="0"/>
          </a:p>
        </p:txBody>
      </p:sp>
      <p:sp>
        <p:nvSpPr>
          <p:cNvPr id="5222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7642366B-24C5-446F-ABF1-4CAFB1F72AAE}" type="datetime1">
              <a:rPr lang="en-US" altLang="ne-NP" sz="1200" smtClean="0">
                <a:solidFill>
                  <a:srgbClr val="898989"/>
                </a:solidFill>
                <a:latin typeface="Arial" pitchFamily="34" charset="0"/>
              </a:rPr>
              <a:pPr>
                <a:spcBef>
                  <a:spcPct val="0"/>
                </a:spcBef>
                <a:buFontTx/>
                <a:buNone/>
              </a:pPr>
              <a:t>3/18/2014</a:t>
            </a:fld>
            <a:endParaRPr lang="en-US" altLang="ne-NP" sz="1200" dirty="0" smtClean="0">
              <a:solidFill>
                <a:srgbClr val="898989"/>
              </a:solidFill>
              <a:latin typeface="Arial" pitchFamily="34" charset="0"/>
            </a:endParaRPr>
          </a:p>
        </p:txBody>
      </p:sp>
      <p:sp>
        <p:nvSpPr>
          <p:cNvPr id="5222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18C00C61-1050-44E5-B659-FDACE8D44BC2}" type="slidenum">
              <a:rPr lang="en-US" altLang="ne-NP" sz="1200">
                <a:solidFill>
                  <a:srgbClr val="898989"/>
                </a:solidFill>
                <a:latin typeface="Arial" pitchFamily="34" charset="0"/>
              </a:rPr>
              <a:pPr>
                <a:spcBef>
                  <a:spcPct val="0"/>
                </a:spcBef>
                <a:buFontTx/>
                <a:buNone/>
              </a:pPr>
              <a:t>61</a:t>
            </a:fld>
            <a:endParaRPr lang="en-US" altLang="ne-NP" sz="1200" dirty="0">
              <a:solidFill>
                <a:srgbClr val="898989"/>
              </a:solidFill>
              <a:latin typeface="Arial" pitchFamily="34" charset="0"/>
            </a:endParaRPr>
          </a:p>
        </p:txBody>
      </p:sp>
    </p:spTree>
    <p:extLst>
      <p:ext uri="{BB962C8B-B14F-4D97-AF65-F5344CB8AC3E}">
        <p14:creationId xmlns:p14="http://schemas.microsoft.com/office/powerpoint/2010/main" val="13167398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4000" b="1" dirty="0">
                <a:latin typeface="Arial" pitchFamily="34" charset="0"/>
                <a:cs typeface="Arial" pitchFamily="34" charset="0"/>
              </a:rPr>
              <a:t>Support animals can be any breed, size, weight, and species!!!!</a:t>
            </a:r>
            <a:r>
              <a:rPr lang="en-US" dirty="0">
                <a:latin typeface="Arial" pitchFamily="34" charset="0"/>
                <a:cs typeface="Arial" pitchFamily="34" charset="0"/>
              </a:rPr>
              <a:t/>
            </a:r>
            <a:br>
              <a:rPr lang="en-US" dirty="0">
                <a:latin typeface="Arial" pitchFamily="34" charset="0"/>
                <a:cs typeface="Arial" pitchFamily="34" charset="0"/>
              </a:rPr>
            </a:br>
            <a:endParaRPr lang="en-US" dirty="0">
              <a:latin typeface="Arial" pitchFamily="34" charset="0"/>
              <a:cs typeface="Arial" pitchFamily="34" charset="0"/>
            </a:endParaRP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defRPr/>
            </a:pPr>
            <a:r>
              <a:rPr lang="en-US" dirty="0" smtClean="0">
                <a:latin typeface="Arial" pitchFamily="34" charset="0"/>
                <a:cs typeface="Arial" pitchFamily="34" charset="0"/>
              </a:rPr>
              <a:t>Except </a:t>
            </a:r>
            <a:r>
              <a:rPr lang="en-US" dirty="0">
                <a:latin typeface="Arial" pitchFamily="34" charset="0"/>
                <a:cs typeface="Arial" pitchFamily="34" charset="0"/>
              </a:rPr>
              <a:t>State/County/City may impose limits on exotic animals and vicious </a:t>
            </a:r>
            <a:r>
              <a:rPr lang="en-US" dirty="0" smtClean="0">
                <a:latin typeface="Arial" pitchFamily="34" charset="0"/>
                <a:cs typeface="Arial" pitchFamily="34" charset="0"/>
              </a:rPr>
              <a:t>breeds</a:t>
            </a:r>
            <a:r>
              <a:rPr lang="en-US" dirty="0">
                <a:latin typeface="Arial" pitchFamily="34" charset="0"/>
                <a:cs typeface="Arial" pitchFamily="34" charset="0"/>
              </a:rPr>
              <a:t>.  However, a reasonable accommodation may be appropriate in </a:t>
            </a:r>
            <a:r>
              <a:rPr lang="en-US" dirty="0" smtClean="0">
                <a:latin typeface="Arial" pitchFamily="34" charset="0"/>
                <a:cs typeface="Arial" pitchFamily="34" charset="0"/>
              </a:rPr>
              <a:t>some </a:t>
            </a:r>
            <a:r>
              <a:rPr lang="en-US" dirty="0">
                <a:latin typeface="Arial" pitchFamily="34" charset="0"/>
                <a:cs typeface="Arial" pitchFamily="34" charset="0"/>
              </a:rPr>
              <a:t>circumstances.</a:t>
            </a:r>
          </a:p>
          <a:p>
            <a:pPr eaLnBrk="1" fontAlgn="auto" hangingPunct="1">
              <a:spcAft>
                <a:spcPts val="0"/>
              </a:spcAft>
              <a:defRPr/>
            </a:pPr>
            <a:r>
              <a:rPr lang="en-US" dirty="0" smtClean="0">
                <a:latin typeface="Arial" pitchFamily="34" charset="0"/>
                <a:cs typeface="Arial" pitchFamily="34" charset="0"/>
              </a:rPr>
              <a:t>See HUD's Insurance Policy Restrictions as a Defense for Refusals to Make Reasonable Accommodations:  </a:t>
            </a:r>
          </a:p>
          <a:p>
            <a:pPr eaLnBrk="1" fontAlgn="auto" hangingPunct="1">
              <a:spcAft>
                <a:spcPts val="0"/>
              </a:spcAft>
              <a:defRPr/>
            </a:pPr>
            <a:r>
              <a:rPr lang="en-US" u="sng" dirty="0" smtClean="0">
                <a:latin typeface="Arial" pitchFamily="34" charset="0"/>
                <a:cs typeface="Arial" pitchFamily="34" charset="0"/>
                <a:hlinkClick r:id="rId2"/>
              </a:rPr>
              <a:t>http://servicedogcentral.org/content/files/2006-06-12%20HUD%20memo%20on%20insurance%20policy%20restrictions%20related%20to%20reasonable%20accommodations.PDF</a:t>
            </a:r>
            <a:r>
              <a:rPr lang="en-US" dirty="0" smtClean="0">
                <a:latin typeface="Arial" pitchFamily="34" charset="0"/>
                <a:cs typeface="Arial" pitchFamily="34" charset="0"/>
              </a:rPr>
              <a:t> .  Be Careful!</a:t>
            </a:r>
          </a:p>
          <a:p>
            <a:pPr eaLnBrk="1" fontAlgn="auto" hangingPunct="1">
              <a:spcAft>
                <a:spcPts val="0"/>
              </a:spcAft>
              <a:defRPr/>
            </a:pPr>
            <a:endParaRPr lang="en-US" dirty="0"/>
          </a:p>
        </p:txBody>
      </p:sp>
      <p:sp>
        <p:nvSpPr>
          <p:cNvPr id="5325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B6E8C138-6C98-407A-B7C8-ADB6AA84D24D}" type="datetime1">
              <a:rPr lang="en-US" altLang="ne-NP" sz="1200" smtClean="0">
                <a:solidFill>
                  <a:srgbClr val="898989"/>
                </a:solidFill>
                <a:latin typeface="Arial" pitchFamily="34" charset="0"/>
              </a:rPr>
              <a:pPr>
                <a:spcBef>
                  <a:spcPct val="0"/>
                </a:spcBef>
                <a:buFontTx/>
                <a:buNone/>
              </a:pPr>
              <a:t>3/18/2014</a:t>
            </a:fld>
            <a:endParaRPr lang="en-US" altLang="ne-NP" sz="1200" dirty="0" smtClean="0">
              <a:solidFill>
                <a:srgbClr val="898989"/>
              </a:solidFill>
              <a:latin typeface="Arial" pitchFamily="34" charset="0"/>
            </a:endParaRPr>
          </a:p>
        </p:txBody>
      </p:sp>
      <p:sp>
        <p:nvSpPr>
          <p:cNvPr id="5325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ADB935D3-C75A-4A67-9C0E-76B5E12BEC12}" type="slidenum">
              <a:rPr lang="en-US" altLang="ne-NP" sz="1200">
                <a:solidFill>
                  <a:srgbClr val="898989"/>
                </a:solidFill>
                <a:latin typeface="Arial" pitchFamily="34" charset="0"/>
              </a:rPr>
              <a:pPr>
                <a:spcBef>
                  <a:spcPct val="0"/>
                </a:spcBef>
                <a:buFontTx/>
                <a:buNone/>
              </a:pPr>
              <a:t>62</a:t>
            </a:fld>
            <a:endParaRPr lang="en-US" altLang="ne-NP" sz="1200" dirty="0">
              <a:solidFill>
                <a:srgbClr val="898989"/>
              </a:solidFill>
              <a:latin typeface="Arial" pitchFamily="34" charset="0"/>
            </a:endParaRPr>
          </a:p>
        </p:txBody>
      </p:sp>
    </p:spTree>
    <p:extLst>
      <p:ext uri="{BB962C8B-B14F-4D97-AF65-F5344CB8AC3E}">
        <p14:creationId xmlns:p14="http://schemas.microsoft.com/office/powerpoint/2010/main" val="15331664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rtlCol="0">
            <a:normAutofit fontScale="90000"/>
          </a:bodyPr>
          <a:lstStyle/>
          <a:p>
            <a:pPr eaLnBrk="1" fontAlgn="auto" hangingPunct="1">
              <a:spcAft>
                <a:spcPts val="0"/>
              </a:spcAft>
              <a:defRPr/>
            </a:pPr>
            <a:r>
              <a:rPr lang="en-US" sz="3100" b="1" dirty="0" smtClean="0">
                <a:latin typeface="Arial" pitchFamily="34" charset="0"/>
                <a:cs typeface="Arial" pitchFamily="34" charset="0"/>
              </a:rPr>
              <a:t>How many service animals can a person have?</a:t>
            </a:r>
            <a:r>
              <a:rPr lang="en-US" dirty="0"/>
              <a:t/>
            </a:r>
            <a:br>
              <a:rPr lang="en-US" dirty="0"/>
            </a:br>
            <a:endParaRPr lang="ne-NP" dirty="0"/>
          </a:p>
        </p:txBody>
      </p:sp>
      <p:sp>
        <p:nvSpPr>
          <p:cNvPr id="3" name="Content Placeholder 2"/>
          <p:cNvSpPr>
            <a:spLocks noGrp="1"/>
          </p:cNvSpPr>
          <p:nvPr>
            <p:ph idx="1"/>
          </p:nvPr>
        </p:nvSpPr>
        <p:spPr>
          <a:xfrm>
            <a:off x="228600" y="838200"/>
            <a:ext cx="8686800" cy="5638800"/>
          </a:xfrm>
        </p:spPr>
        <p:txBody>
          <a:bodyPr rtlCol="0">
            <a:noAutofit/>
          </a:bodyPr>
          <a:lstStyle/>
          <a:p>
            <a:pPr eaLnBrk="1" fontAlgn="auto" hangingPunct="1">
              <a:spcAft>
                <a:spcPts val="0"/>
              </a:spcAft>
              <a:defRPr/>
            </a:pPr>
            <a:r>
              <a:rPr lang="en-US" sz="2200" dirty="0" smtClean="0">
                <a:latin typeface="Arial" pitchFamily="34" charset="0"/>
                <a:cs typeface="Arial" pitchFamily="34" charset="0"/>
              </a:rPr>
              <a:t>There </a:t>
            </a:r>
            <a:r>
              <a:rPr lang="en-US" sz="2200" dirty="0">
                <a:latin typeface="Arial" pitchFamily="34" charset="0"/>
                <a:cs typeface="Arial" pitchFamily="34" charset="0"/>
              </a:rPr>
              <a:t>is no limit on the number of service animals a person and or family can have.  </a:t>
            </a:r>
            <a:r>
              <a:rPr lang="en-US" sz="2200" dirty="0" smtClean="0">
                <a:latin typeface="Arial" pitchFamily="34" charset="0"/>
                <a:cs typeface="Arial" pitchFamily="34" charset="0"/>
              </a:rPr>
              <a:t>That </a:t>
            </a:r>
            <a:r>
              <a:rPr lang="en-US" sz="2200" dirty="0">
                <a:latin typeface="Arial" pitchFamily="34" charset="0"/>
                <a:cs typeface="Arial" pitchFamily="34" charset="0"/>
              </a:rPr>
              <a:t>being said, a housing provider can request a proof of need for each support animal for the person with the disability that is obvious but has a nonobvious need </a:t>
            </a:r>
            <a:r>
              <a:rPr lang="en-US" sz="2200" dirty="0" smtClean="0">
                <a:latin typeface="Arial" pitchFamily="34" charset="0"/>
                <a:cs typeface="Arial" pitchFamily="34" charset="0"/>
              </a:rPr>
              <a:t>for an animal or </a:t>
            </a:r>
            <a:r>
              <a:rPr lang="en-US" sz="2200" dirty="0">
                <a:latin typeface="Arial" pitchFamily="34" charset="0"/>
                <a:cs typeface="Arial" pitchFamily="34" charset="0"/>
              </a:rPr>
              <a:t>whose disability is not obvious and there is not an obvious need for the animal</a:t>
            </a:r>
            <a:r>
              <a:rPr lang="en-US" sz="2200" dirty="0" smtClean="0">
                <a:latin typeface="Arial" pitchFamily="34" charset="0"/>
                <a:cs typeface="Arial" pitchFamily="34" charset="0"/>
              </a:rPr>
              <a:t>.</a:t>
            </a:r>
          </a:p>
          <a:p>
            <a:pPr marL="0" indent="0" eaLnBrk="1" fontAlgn="auto" hangingPunct="1">
              <a:spcAft>
                <a:spcPts val="0"/>
              </a:spcAft>
              <a:buFont typeface="Arial" pitchFamily="34" charset="0"/>
              <a:buNone/>
              <a:defRPr/>
            </a:pPr>
            <a:endParaRPr lang="en-US" sz="1000" dirty="0">
              <a:latin typeface="Arial" pitchFamily="34" charset="0"/>
              <a:cs typeface="Arial" pitchFamily="34" charset="0"/>
            </a:endParaRPr>
          </a:p>
          <a:p>
            <a:pPr eaLnBrk="1" fontAlgn="auto" hangingPunct="1">
              <a:spcAft>
                <a:spcPts val="0"/>
              </a:spcAft>
              <a:defRPr/>
            </a:pPr>
            <a:r>
              <a:rPr lang="en-US" sz="2200" dirty="0">
                <a:latin typeface="Arial" pitchFamily="34" charset="0"/>
                <a:cs typeface="Arial" pitchFamily="34" charset="0"/>
              </a:rPr>
              <a:t>The qualified professional or person in the position to know should show how s/he needs an animal for each disabling condition.</a:t>
            </a:r>
          </a:p>
          <a:p>
            <a:pPr marL="0" indent="0" eaLnBrk="1" fontAlgn="auto" hangingPunct="1">
              <a:spcAft>
                <a:spcPts val="0"/>
              </a:spcAft>
              <a:buFont typeface="Arial" pitchFamily="34" charset="0"/>
              <a:buNone/>
              <a:defRPr/>
            </a:pPr>
            <a:endParaRPr lang="en-US" sz="1000" dirty="0">
              <a:latin typeface="Arial" pitchFamily="34" charset="0"/>
              <a:cs typeface="Arial" pitchFamily="34" charset="0"/>
            </a:endParaRPr>
          </a:p>
          <a:p>
            <a:pPr eaLnBrk="1" fontAlgn="auto" hangingPunct="1">
              <a:spcAft>
                <a:spcPts val="0"/>
              </a:spcAft>
              <a:defRPr/>
            </a:pPr>
            <a:r>
              <a:rPr lang="en-US" sz="2200" b="1" dirty="0">
                <a:latin typeface="Arial" pitchFamily="34" charset="0"/>
                <a:cs typeface="Arial" pitchFamily="34" charset="0"/>
              </a:rPr>
              <a:t>Attention:  </a:t>
            </a:r>
            <a:r>
              <a:rPr lang="en-US" sz="2200" dirty="0">
                <a:latin typeface="Arial" pitchFamily="34" charset="0"/>
                <a:cs typeface="Arial" pitchFamily="34" charset="0"/>
              </a:rPr>
              <a:t>Some advocacy groups might argue that a person with a disability with multiple service animals which have a symbiotic relationship that helps one condition </a:t>
            </a:r>
            <a:r>
              <a:rPr lang="en-US" sz="2200" dirty="0" smtClean="0">
                <a:latin typeface="Arial" pitchFamily="34" charset="0"/>
                <a:cs typeface="Arial" pitchFamily="34" charset="0"/>
              </a:rPr>
              <a:t>should </a:t>
            </a:r>
            <a:r>
              <a:rPr lang="en-US" sz="2200" dirty="0">
                <a:latin typeface="Arial" pitchFamily="34" charset="0"/>
                <a:cs typeface="Arial" pitchFamily="34" charset="0"/>
              </a:rPr>
              <a:t>not have to show a connection for each animal to each condition</a:t>
            </a:r>
            <a:r>
              <a:rPr lang="en-US" sz="2200" dirty="0" smtClean="0">
                <a:latin typeface="Arial" pitchFamily="34" charset="0"/>
                <a:cs typeface="Arial" pitchFamily="34" charset="0"/>
              </a:rPr>
              <a:t>.</a:t>
            </a:r>
            <a:r>
              <a:rPr lang="en-US" sz="2200" dirty="0">
                <a:latin typeface="Arial" pitchFamily="34" charset="0"/>
                <a:cs typeface="Arial" pitchFamily="34" charset="0"/>
              </a:rPr>
              <a:t> Examine each request on a case-by-case basis and get help when you need </a:t>
            </a:r>
            <a:r>
              <a:rPr lang="en-US" sz="2200" dirty="0" smtClean="0">
                <a:latin typeface="Arial" pitchFamily="34" charset="0"/>
                <a:cs typeface="Arial" pitchFamily="34" charset="0"/>
              </a:rPr>
              <a:t>it to properly address a request.</a:t>
            </a:r>
            <a:endParaRPr lang="en-US" sz="2200" dirty="0">
              <a:latin typeface="Arial" pitchFamily="34" charset="0"/>
              <a:cs typeface="Arial" pitchFamily="34" charset="0"/>
            </a:endParaRPr>
          </a:p>
          <a:p>
            <a:pPr eaLnBrk="1" fontAlgn="auto" hangingPunct="1">
              <a:spcAft>
                <a:spcPts val="0"/>
              </a:spcAft>
              <a:defRPr/>
            </a:pPr>
            <a:endParaRPr lang="en-US" sz="2200" dirty="0"/>
          </a:p>
          <a:p>
            <a:pPr marL="0" indent="0" eaLnBrk="1" fontAlgn="auto" hangingPunct="1">
              <a:spcAft>
                <a:spcPts val="0"/>
              </a:spcAft>
              <a:buFont typeface="Arial" pitchFamily="34" charset="0"/>
              <a:buNone/>
              <a:defRPr/>
            </a:pPr>
            <a:endParaRPr lang="en-US" sz="1400" dirty="0"/>
          </a:p>
          <a:p>
            <a:pPr eaLnBrk="1" fontAlgn="auto" hangingPunct="1">
              <a:spcAft>
                <a:spcPts val="0"/>
              </a:spcAft>
              <a:defRPr/>
            </a:pPr>
            <a:endParaRPr lang="ne-NP" sz="2200" dirty="0"/>
          </a:p>
        </p:txBody>
      </p:sp>
      <p:sp>
        <p:nvSpPr>
          <p:cNvPr id="5427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DC8337DE-DCE7-4C27-95C1-98A3F55C13E8}" type="datetime1">
              <a:rPr lang="en-US" altLang="ne-NP" sz="1200" smtClean="0">
                <a:solidFill>
                  <a:srgbClr val="898989"/>
                </a:solidFill>
                <a:latin typeface="Arial" pitchFamily="34" charset="0"/>
              </a:rPr>
              <a:pPr>
                <a:spcBef>
                  <a:spcPct val="0"/>
                </a:spcBef>
                <a:buFontTx/>
                <a:buNone/>
              </a:pPr>
              <a:t>3/18/2014</a:t>
            </a:fld>
            <a:endParaRPr lang="en-US" altLang="ne-NP" sz="1200" dirty="0" smtClean="0">
              <a:solidFill>
                <a:srgbClr val="898989"/>
              </a:solidFill>
              <a:latin typeface="Arial" pitchFamily="34" charset="0"/>
            </a:endParaRPr>
          </a:p>
        </p:txBody>
      </p:sp>
      <p:sp>
        <p:nvSpPr>
          <p:cNvPr id="5427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D195C410-D8A5-4BE3-B558-622C02B313D2}" type="slidenum">
              <a:rPr lang="en-US" altLang="ne-NP" sz="1200">
                <a:solidFill>
                  <a:srgbClr val="898989"/>
                </a:solidFill>
                <a:latin typeface="Arial" pitchFamily="34" charset="0"/>
              </a:rPr>
              <a:pPr>
                <a:spcBef>
                  <a:spcPct val="0"/>
                </a:spcBef>
                <a:buFontTx/>
                <a:buNone/>
              </a:pPr>
              <a:t>63</a:t>
            </a:fld>
            <a:endParaRPr lang="en-US" altLang="ne-NP" sz="1200" dirty="0">
              <a:solidFill>
                <a:srgbClr val="898989"/>
              </a:solidFill>
              <a:latin typeface="Arial" pitchFamily="34" charset="0"/>
            </a:endParaRPr>
          </a:p>
        </p:txBody>
      </p:sp>
    </p:spTree>
    <p:extLst>
      <p:ext uri="{BB962C8B-B14F-4D97-AF65-F5344CB8AC3E}">
        <p14:creationId xmlns:p14="http://schemas.microsoft.com/office/powerpoint/2010/main" val="873397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a:t>What if my service animal has a litter/babies?</a:t>
            </a:r>
            <a:r>
              <a:rPr lang="en-US" dirty="0"/>
              <a:t/>
            </a:r>
            <a:br>
              <a:rPr lang="en-US" dirty="0"/>
            </a:br>
            <a:endParaRPr lang="ne-NP" dirty="0"/>
          </a:p>
        </p:txBody>
      </p:sp>
      <p:sp>
        <p:nvSpPr>
          <p:cNvPr id="3" name="Content Placeholder 2"/>
          <p:cNvSpPr>
            <a:spLocks noGrp="1"/>
          </p:cNvSpPr>
          <p:nvPr>
            <p:ph idx="1"/>
          </p:nvPr>
        </p:nvSpPr>
        <p:spPr>
          <a:xfrm>
            <a:off x="457200" y="1371600"/>
            <a:ext cx="8229600" cy="5029200"/>
          </a:xfrm>
        </p:spPr>
        <p:txBody>
          <a:bodyPr rtlCol="0">
            <a:normAutofit fontScale="85000" lnSpcReduction="20000"/>
          </a:bodyPr>
          <a:lstStyle/>
          <a:p>
            <a:pPr eaLnBrk="1" fontAlgn="auto" hangingPunct="1">
              <a:spcAft>
                <a:spcPts val="0"/>
              </a:spcAft>
              <a:defRPr/>
            </a:pPr>
            <a:r>
              <a:rPr lang="en-US" dirty="0" smtClean="0"/>
              <a:t>The litter is rarely considered service animals if ever.  </a:t>
            </a:r>
          </a:p>
          <a:p>
            <a:pPr marL="0" indent="0" eaLnBrk="1" fontAlgn="auto" hangingPunct="1">
              <a:spcAft>
                <a:spcPts val="0"/>
              </a:spcAft>
              <a:buFont typeface="Arial" pitchFamily="34" charset="0"/>
              <a:buNone/>
              <a:defRPr/>
            </a:pPr>
            <a:endParaRPr lang="en-US" sz="1200" dirty="0" smtClean="0"/>
          </a:p>
          <a:p>
            <a:pPr eaLnBrk="1" fontAlgn="auto" hangingPunct="1">
              <a:spcAft>
                <a:spcPts val="0"/>
              </a:spcAft>
              <a:defRPr/>
            </a:pPr>
            <a:r>
              <a:rPr lang="en-US" dirty="0" smtClean="0"/>
              <a:t>Your housing provider may give you a violation of the rules notice and request you remove the litter once weaned.  May charge you a pet deposit of pets are allowed, or waive it, if the tenant agrees to remove the litter once weaned.</a:t>
            </a:r>
          </a:p>
          <a:p>
            <a:pPr marL="0" indent="0" eaLnBrk="1" fontAlgn="auto" hangingPunct="1">
              <a:spcAft>
                <a:spcPts val="0"/>
              </a:spcAft>
              <a:buFont typeface="Arial" pitchFamily="34" charset="0"/>
              <a:buNone/>
              <a:defRPr/>
            </a:pPr>
            <a:endParaRPr lang="en-US" sz="1200" dirty="0" smtClean="0"/>
          </a:p>
          <a:p>
            <a:pPr eaLnBrk="1" fontAlgn="auto" hangingPunct="1">
              <a:spcAft>
                <a:spcPts val="0"/>
              </a:spcAft>
              <a:defRPr/>
            </a:pPr>
            <a:r>
              <a:rPr lang="en-US" dirty="0" smtClean="0"/>
              <a:t>Housing providers should never force the person to get rid of the service animal and litter until the puppies, kittens etc. are weaned.</a:t>
            </a:r>
          </a:p>
          <a:p>
            <a:pPr marL="0" indent="0" eaLnBrk="1" fontAlgn="auto" hangingPunct="1">
              <a:spcAft>
                <a:spcPts val="0"/>
              </a:spcAft>
              <a:buFont typeface="Arial" pitchFamily="34" charset="0"/>
              <a:buNone/>
              <a:defRPr/>
            </a:pPr>
            <a:endParaRPr lang="en-US" sz="1200" dirty="0" smtClean="0"/>
          </a:p>
          <a:p>
            <a:pPr eaLnBrk="1" fontAlgn="auto" hangingPunct="1">
              <a:spcAft>
                <a:spcPts val="0"/>
              </a:spcAft>
              <a:defRPr/>
            </a:pPr>
            <a:r>
              <a:rPr lang="en-US" dirty="0" smtClean="0"/>
              <a:t>Any damage caused by the litter may be charged to the tenant.</a:t>
            </a:r>
            <a:endParaRPr lang="ne-NP" dirty="0"/>
          </a:p>
        </p:txBody>
      </p:sp>
      <p:sp>
        <p:nvSpPr>
          <p:cNvPr id="5530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E93EAA39-BBFC-4EC1-B1F9-55B2365ED17D}" type="datetime1">
              <a:rPr lang="en-US" altLang="ne-NP" sz="1200" smtClean="0">
                <a:solidFill>
                  <a:srgbClr val="898989"/>
                </a:solidFill>
                <a:latin typeface="Arial" pitchFamily="34" charset="0"/>
              </a:rPr>
              <a:pPr>
                <a:spcBef>
                  <a:spcPct val="0"/>
                </a:spcBef>
                <a:buFontTx/>
                <a:buNone/>
              </a:pPr>
              <a:t>3/18/2014</a:t>
            </a:fld>
            <a:endParaRPr lang="en-US" altLang="ne-NP" sz="1200" dirty="0" smtClean="0">
              <a:solidFill>
                <a:srgbClr val="898989"/>
              </a:solidFill>
              <a:latin typeface="Arial" pitchFamily="34" charset="0"/>
            </a:endParaRPr>
          </a:p>
        </p:txBody>
      </p:sp>
      <p:sp>
        <p:nvSpPr>
          <p:cNvPr id="553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15750D74-C61E-40BF-BD80-DD784EE36189}" type="slidenum">
              <a:rPr lang="en-US" altLang="ne-NP" sz="1200">
                <a:solidFill>
                  <a:srgbClr val="898989"/>
                </a:solidFill>
                <a:latin typeface="Arial" pitchFamily="34" charset="0"/>
              </a:rPr>
              <a:pPr>
                <a:spcBef>
                  <a:spcPct val="0"/>
                </a:spcBef>
                <a:buFontTx/>
                <a:buNone/>
              </a:pPr>
              <a:t>64</a:t>
            </a:fld>
            <a:endParaRPr lang="en-US" altLang="ne-NP" sz="1200" dirty="0">
              <a:solidFill>
                <a:srgbClr val="898989"/>
              </a:solidFill>
              <a:latin typeface="Arial" pitchFamily="34" charset="0"/>
            </a:endParaRPr>
          </a:p>
        </p:txBody>
      </p:sp>
    </p:spTree>
    <p:extLst>
      <p:ext uri="{BB962C8B-B14F-4D97-AF65-F5344CB8AC3E}">
        <p14:creationId xmlns:p14="http://schemas.microsoft.com/office/powerpoint/2010/main" val="29263583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28600" y="274638"/>
            <a:ext cx="8458200" cy="1020762"/>
          </a:xfrm>
        </p:spPr>
        <p:txBody>
          <a:bodyPr/>
          <a:lstStyle/>
          <a:p>
            <a:pPr eaLnBrk="1" hangingPunct="1"/>
            <a:r>
              <a:rPr lang="en-US" altLang="ne-NP" sz="3200" b="1" dirty="0" smtClean="0">
                <a:latin typeface="Arial" pitchFamily="34" charset="0"/>
                <a:cs typeface="Arial" pitchFamily="34" charset="0"/>
              </a:rPr>
              <a:t>Can a housing provider require service animals to…</a:t>
            </a:r>
            <a:endParaRPr lang="ne-NP" altLang="ne-NP" sz="3200" b="1" smtClean="0">
              <a:latin typeface="Arial" pitchFamily="34" charset="0"/>
            </a:endParaRPr>
          </a:p>
        </p:txBody>
      </p:sp>
      <p:sp>
        <p:nvSpPr>
          <p:cNvPr id="3" name="Content Placeholder 2"/>
          <p:cNvSpPr>
            <a:spLocks noGrp="1"/>
          </p:cNvSpPr>
          <p:nvPr>
            <p:ph idx="1"/>
          </p:nvPr>
        </p:nvSpPr>
        <p:spPr>
          <a:xfrm>
            <a:off x="152400" y="1371600"/>
            <a:ext cx="8763000" cy="4953000"/>
          </a:xfrm>
        </p:spPr>
        <p:txBody>
          <a:bodyPr rtlCol="0">
            <a:normAutofit lnSpcReduction="10000"/>
          </a:bodyPr>
          <a:lstStyle/>
          <a:p>
            <a:pPr marL="0" indent="0" eaLnBrk="1" fontAlgn="auto" hangingPunct="1">
              <a:spcAft>
                <a:spcPts val="0"/>
              </a:spcAft>
              <a:buFont typeface="Arial" pitchFamily="34" charset="0"/>
              <a:buNone/>
              <a:defRPr/>
            </a:pPr>
            <a:r>
              <a:rPr lang="en-US" sz="2400" b="1" dirty="0" smtClean="0">
                <a:latin typeface="Arial" pitchFamily="34" charset="0"/>
                <a:cs typeface="Arial" pitchFamily="34" charset="0"/>
              </a:rPr>
              <a:t>Have shots </a:t>
            </a:r>
            <a:r>
              <a:rPr lang="en-US" sz="2400" b="1" dirty="0">
                <a:latin typeface="Arial" pitchFamily="34" charset="0"/>
                <a:cs typeface="Arial" pitchFamily="34" charset="0"/>
              </a:rPr>
              <a:t>and </a:t>
            </a:r>
            <a:r>
              <a:rPr lang="en-US" sz="2400" b="1" dirty="0" smtClean="0">
                <a:latin typeface="Arial" pitchFamily="34" charset="0"/>
                <a:cs typeface="Arial" pitchFamily="34" charset="0"/>
              </a:rPr>
              <a:t>a license</a:t>
            </a:r>
            <a:r>
              <a:rPr lang="en-US" sz="2400" b="1" dirty="0">
                <a:latin typeface="Arial" pitchFamily="34" charset="0"/>
                <a:cs typeface="Arial" pitchFamily="34" charset="0"/>
              </a:rPr>
              <a:t>?  </a:t>
            </a:r>
          </a:p>
          <a:p>
            <a:pPr eaLnBrk="1" fontAlgn="auto" hangingPunct="1">
              <a:spcAft>
                <a:spcPts val="0"/>
              </a:spcAft>
              <a:defRPr/>
            </a:pPr>
            <a:r>
              <a:rPr lang="en-US" sz="2400" dirty="0" smtClean="0">
                <a:latin typeface="Arial" pitchFamily="34" charset="0"/>
                <a:cs typeface="Arial" pitchFamily="34" charset="0"/>
              </a:rPr>
              <a:t>If the State, city, or county requires animals to be licensed and or receive certain shots, you can require it.  You can also request a reasonable accommodation from the regulating government body if needed.</a:t>
            </a:r>
          </a:p>
          <a:p>
            <a:pPr marL="0" indent="0" eaLnBrk="1" fontAlgn="auto" hangingPunct="1">
              <a:spcAft>
                <a:spcPts val="0"/>
              </a:spcAft>
              <a:buFont typeface="Arial" pitchFamily="34" charset="0"/>
              <a:buNone/>
              <a:defRPr/>
            </a:pPr>
            <a:endParaRPr lang="en-US" sz="2400" dirty="0">
              <a:latin typeface="Arial" pitchFamily="34" charset="0"/>
              <a:cs typeface="Arial" pitchFamily="34" charset="0"/>
            </a:endParaRPr>
          </a:p>
          <a:p>
            <a:pPr marL="0" indent="0" eaLnBrk="1" fontAlgn="auto" hangingPunct="1">
              <a:spcAft>
                <a:spcPts val="0"/>
              </a:spcAft>
              <a:buFont typeface="Arial" pitchFamily="34" charset="0"/>
              <a:buNone/>
              <a:defRPr/>
            </a:pPr>
            <a:r>
              <a:rPr lang="en-US" sz="2400" b="1" dirty="0" smtClean="0">
                <a:latin typeface="Arial" pitchFamily="34" charset="0"/>
                <a:cs typeface="Arial" pitchFamily="34" charset="0"/>
              </a:rPr>
              <a:t>Insurance</a:t>
            </a:r>
            <a:r>
              <a:rPr lang="en-US" sz="2400" b="1" dirty="0">
                <a:latin typeface="Arial" pitchFamily="34" charset="0"/>
                <a:cs typeface="Arial" pitchFamily="34" charset="0"/>
              </a:rPr>
              <a:t>? </a:t>
            </a:r>
          </a:p>
          <a:p>
            <a:pPr eaLnBrk="1" fontAlgn="auto" hangingPunct="1">
              <a:spcAft>
                <a:spcPts val="0"/>
              </a:spcAft>
              <a:defRPr/>
            </a:pPr>
            <a:r>
              <a:rPr lang="en-US" sz="2400" dirty="0" smtClean="0">
                <a:latin typeface="Arial" pitchFamily="34" charset="0"/>
                <a:cs typeface="Arial" pitchFamily="34" charset="0"/>
              </a:rPr>
              <a:t>No.  </a:t>
            </a:r>
            <a:r>
              <a:rPr lang="en-US" sz="2400" dirty="0" smtClean="0">
                <a:latin typeface="Arial" pitchFamily="34" charset="0"/>
                <a:cs typeface="Arial" pitchFamily="34" charset="0"/>
              </a:rPr>
              <a:t>In unusual situations in which the support animal is an exotic pet or “vicious” breed and the housing provider’s insurance prohibits them or puts restrictions, then the housing provider should request a reasonable accommodation from </a:t>
            </a:r>
            <a:r>
              <a:rPr lang="en-US" sz="2400" dirty="0">
                <a:latin typeface="Arial" pitchFamily="34" charset="0"/>
                <a:cs typeface="Arial" pitchFamily="34" charset="0"/>
              </a:rPr>
              <a:t>the regulating government </a:t>
            </a:r>
            <a:r>
              <a:rPr lang="en-US" sz="2400" dirty="0" smtClean="0">
                <a:latin typeface="Arial" pitchFamily="34" charset="0"/>
                <a:cs typeface="Arial" pitchFamily="34" charset="0"/>
              </a:rPr>
              <a:t>body or insurance company </a:t>
            </a:r>
            <a:r>
              <a:rPr lang="en-US" sz="2400" dirty="0">
                <a:latin typeface="Arial" pitchFamily="34" charset="0"/>
                <a:cs typeface="Arial" pitchFamily="34" charset="0"/>
              </a:rPr>
              <a:t>if </a:t>
            </a:r>
            <a:r>
              <a:rPr lang="en-US" sz="2400" dirty="0" smtClean="0">
                <a:latin typeface="Arial" pitchFamily="34" charset="0"/>
                <a:cs typeface="Arial" pitchFamily="34" charset="0"/>
              </a:rPr>
              <a:t>needed.</a:t>
            </a:r>
            <a:endParaRPr lang="en-US" sz="2400" dirty="0">
              <a:latin typeface="Arial" pitchFamily="34" charset="0"/>
              <a:cs typeface="Arial" pitchFamily="34" charset="0"/>
            </a:endParaRPr>
          </a:p>
          <a:p>
            <a:pPr eaLnBrk="1" fontAlgn="auto" hangingPunct="1">
              <a:spcAft>
                <a:spcPts val="0"/>
              </a:spcAft>
              <a:defRPr/>
            </a:pPr>
            <a:endParaRPr lang="en-US" sz="2400" dirty="0">
              <a:latin typeface="Arial" pitchFamily="34" charset="0"/>
              <a:cs typeface="Arial" pitchFamily="34" charset="0"/>
            </a:endParaRPr>
          </a:p>
          <a:p>
            <a:pPr eaLnBrk="1" fontAlgn="auto" hangingPunct="1">
              <a:spcAft>
                <a:spcPts val="0"/>
              </a:spcAft>
              <a:defRPr/>
            </a:pPr>
            <a:endParaRPr lang="ne-NP" dirty="0"/>
          </a:p>
        </p:txBody>
      </p:sp>
      <p:sp>
        <p:nvSpPr>
          <p:cNvPr id="5632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A1384B12-AB12-4797-81DB-B12785B2808E}" type="datetime1">
              <a:rPr lang="en-US" altLang="ne-NP" sz="1200" smtClean="0">
                <a:solidFill>
                  <a:srgbClr val="898989"/>
                </a:solidFill>
                <a:latin typeface="Arial" pitchFamily="34" charset="0"/>
              </a:rPr>
              <a:pPr>
                <a:spcBef>
                  <a:spcPct val="0"/>
                </a:spcBef>
                <a:buFontTx/>
                <a:buNone/>
              </a:pPr>
              <a:t>3/18/2014</a:t>
            </a:fld>
            <a:endParaRPr lang="en-US" altLang="ne-NP" sz="1200" dirty="0" smtClean="0">
              <a:solidFill>
                <a:srgbClr val="898989"/>
              </a:solidFill>
              <a:latin typeface="Arial" pitchFamily="34" charset="0"/>
            </a:endParaRPr>
          </a:p>
        </p:txBody>
      </p:sp>
      <p:sp>
        <p:nvSpPr>
          <p:cNvPr id="5632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806A882C-CD3E-45C7-9098-40A20A4F6C69}" type="slidenum">
              <a:rPr lang="en-US" altLang="ne-NP" sz="1200">
                <a:solidFill>
                  <a:srgbClr val="898989"/>
                </a:solidFill>
                <a:latin typeface="Arial" pitchFamily="34" charset="0"/>
              </a:rPr>
              <a:pPr>
                <a:spcBef>
                  <a:spcPct val="0"/>
                </a:spcBef>
                <a:buFontTx/>
                <a:buNone/>
              </a:pPr>
              <a:t>65</a:t>
            </a:fld>
            <a:endParaRPr lang="en-US" altLang="ne-NP" sz="1200" dirty="0">
              <a:solidFill>
                <a:srgbClr val="898989"/>
              </a:solidFill>
              <a:latin typeface="Arial" pitchFamily="34" charset="0"/>
            </a:endParaRPr>
          </a:p>
        </p:txBody>
      </p:sp>
    </p:spTree>
    <p:extLst>
      <p:ext uri="{BB962C8B-B14F-4D97-AF65-F5344CB8AC3E}">
        <p14:creationId xmlns:p14="http://schemas.microsoft.com/office/powerpoint/2010/main" val="27966605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152400"/>
            <a:ext cx="8229600" cy="914400"/>
          </a:xfrm>
        </p:spPr>
        <p:txBody>
          <a:bodyPr/>
          <a:lstStyle/>
          <a:p>
            <a:pPr eaLnBrk="1" hangingPunct="1"/>
            <a:r>
              <a:rPr lang="en-US" altLang="ne-NP" sz="2800" b="1" dirty="0" smtClean="0">
                <a:latin typeface="Arial" pitchFamily="34" charset="0"/>
                <a:cs typeface="Arial" pitchFamily="34" charset="0"/>
              </a:rPr>
              <a:t>Can a housing provider require </a:t>
            </a:r>
            <a:br>
              <a:rPr lang="en-US" altLang="ne-NP" sz="2800" b="1" dirty="0" smtClean="0">
                <a:latin typeface="Arial" pitchFamily="34" charset="0"/>
                <a:cs typeface="Arial" pitchFamily="34" charset="0"/>
              </a:rPr>
            </a:br>
            <a:r>
              <a:rPr lang="en-US" altLang="ne-NP" sz="2800" b="1" dirty="0" smtClean="0">
                <a:latin typeface="Arial" pitchFamily="34" charset="0"/>
                <a:cs typeface="Arial" pitchFamily="34" charset="0"/>
              </a:rPr>
              <a:t>service animals to…</a:t>
            </a:r>
            <a:endParaRPr lang="ne-NP" altLang="ne-NP" sz="2800" smtClean="0"/>
          </a:p>
        </p:txBody>
      </p:sp>
      <p:sp>
        <p:nvSpPr>
          <p:cNvPr id="3" name="Content Placeholder 2"/>
          <p:cNvSpPr>
            <a:spLocks noGrp="1"/>
          </p:cNvSpPr>
          <p:nvPr>
            <p:ph idx="1"/>
          </p:nvPr>
        </p:nvSpPr>
        <p:spPr>
          <a:xfrm>
            <a:off x="457200" y="1143000"/>
            <a:ext cx="8229600" cy="4983163"/>
          </a:xfrm>
        </p:spPr>
        <p:txBody>
          <a:bodyPr rtlCol="0">
            <a:normAutofit fontScale="92500" lnSpcReduction="20000"/>
          </a:bodyPr>
          <a:lstStyle/>
          <a:p>
            <a:pPr marL="0" indent="0" eaLnBrk="1" fontAlgn="auto" hangingPunct="1">
              <a:spcAft>
                <a:spcPts val="0"/>
              </a:spcAft>
              <a:buFont typeface="Arial" pitchFamily="34" charset="0"/>
              <a:buNone/>
              <a:defRPr/>
            </a:pPr>
            <a:endParaRPr lang="en-US" sz="2400" b="1" dirty="0" smtClean="0">
              <a:latin typeface="Arial" pitchFamily="34" charset="0"/>
              <a:cs typeface="Arial" pitchFamily="34" charset="0"/>
            </a:endParaRPr>
          </a:p>
          <a:p>
            <a:pPr marL="0" indent="0" eaLnBrk="1" fontAlgn="auto" hangingPunct="1">
              <a:spcAft>
                <a:spcPts val="0"/>
              </a:spcAft>
              <a:buFont typeface="Arial" pitchFamily="34" charset="0"/>
              <a:buNone/>
              <a:defRPr/>
            </a:pPr>
            <a:r>
              <a:rPr lang="en-US" sz="2400" b="1" dirty="0" smtClean="0">
                <a:latin typeface="Arial" pitchFamily="34" charset="0"/>
                <a:cs typeface="Arial" pitchFamily="34" charset="0"/>
              </a:rPr>
              <a:t>Be spayed/neutered?</a:t>
            </a:r>
          </a:p>
          <a:p>
            <a:pPr eaLnBrk="1" fontAlgn="auto" hangingPunct="1">
              <a:spcAft>
                <a:spcPts val="0"/>
              </a:spcAft>
              <a:defRPr/>
            </a:pPr>
            <a:r>
              <a:rPr lang="en-US" sz="2400" dirty="0" smtClean="0">
                <a:latin typeface="Arial" pitchFamily="34" charset="0"/>
                <a:cs typeface="Arial" pitchFamily="34" charset="0"/>
              </a:rPr>
              <a:t>No.  While it may be great idea because of overpopulation, do NOT require it as it may be financial barrier to the person with the disability or cause harm to the service animal.</a:t>
            </a:r>
          </a:p>
          <a:p>
            <a:pPr marL="0" indent="0" eaLnBrk="1" fontAlgn="auto" hangingPunct="1">
              <a:spcAft>
                <a:spcPts val="0"/>
              </a:spcAft>
              <a:buFont typeface="Arial" pitchFamily="34" charset="0"/>
              <a:buNone/>
              <a:defRPr/>
            </a:pPr>
            <a:endParaRPr lang="en-US" sz="1200" dirty="0" smtClean="0">
              <a:latin typeface="Arial" pitchFamily="34" charset="0"/>
              <a:cs typeface="Arial" pitchFamily="34" charset="0"/>
            </a:endParaRPr>
          </a:p>
          <a:p>
            <a:pPr marL="0" indent="0" eaLnBrk="1" fontAlgn="auto" hangingPunct="1">
              <a:spcAft>
                <a:spcPts val="0"/>
              </a:spcAft>
              <a:buFont typeface="Arial" pitchFamily="34" charset="0"/>
              <a:buNone/>
              <a:defRPr/>
            </a:pPr>
            <a:r>
              <a:rPr lang="en-US" sz="2400" b="1" dirty="0" smtClean="0">
                <a:latin typeface="Arial" pitchFamily="34" charset="0"/>
                <a:cs typeface="Arial" pitchFamily="34" charset="0"/>
              </a:rPr>
              <a:t>Declawing</a:t>
            </a:r>
            <a:r>
              <a:rPr lang="en-US" sz="2400" b="1" dirty="0">
                <a:latin typeface="Arial" pitchFamily="34" charset="0"/>
                <a:cs typeface="Arial" pitchFamily="34" charset="0"/>
              </a:rPr>
              <a:t>? </a:t>
            </a:r>
            <a:endParaRPr lang="en-US" sz="2400" b="1" dirty="0" smtClean="0">
              <a:latin typeface="Arial" pitchFamily="34" charset="0"/>
              <a:cs typeface="Arial" pitchFamily="34" charset="0"/>
            </a:endParaRPr>
          </a:p>
          <a:p>
            <a:pPr eaLnBrk="1" fontAlgn="auto" hangingPunct="1">
              <a:spcAft>
                <a:spcPts val="0"/>
              </a:spcAft>
              <a:defRPr/>
            </a:pPr>
            <a:r>
              <a:rPr lang="en-US" sz="2400" dirty="0" smtClean="0">
                <a:latin typeface="Arial" pitchFamily="34" charset="0"/>
                <a:cs typeface="Arial" pitchFamily="34" charset="0"/>
              </a:rPr>
              <a:t>No, as it may cause </a:t>
            </a:r>
            <a:r>
              <a:rPr lang="en-US" sz="2400" dirty="0">
                <a:latin typeface="Arial" pitchFamily="34" charset="0"/>
                <a:cs typeface="Arial" pitchFamily="34" charset="0"/>
              </a:rPr>
              <a:t>harm to the service animal.</a:t>
            </a:r>
          </a:p>
          <a:p>
            <a:pPr marL="0" indent="0" eaLnBrk="1" fontAlgn="auto" hangingPunct="1">
              <a:spcAft>
                <a:spcPts val="0"/>
              </a:spcAft>
              <a:buFont typeface="Arial" pitchFamily="34" charset="0"/>
              <a:buNone/>
              <a:defRPr/>
            </a:pPr>
            <a:endParaRPr lang="en-US" sz="1200" dirty="0">
              <a:latin typeface="Arial" pitchFamily="34" charset="0"/>
              <a:cs typeface="Arial" pitchFamily="34" charset="0"/>
            </a:endParaRPr>
          </a:p>
          <a:p>
            <a:pPr marL="0" indent="0" eaLnBrk="1" fontAlgn="auto" hangingPunct="1">
              <a:spcAft>
                <a:spcPts val="0"/>
              </a:spcAft>
              <a:buFont typeface="Arial" pitchFamily="34" charset="0"/>
              <a:buNone/>
              <a:defRPr/>
            </a:pPr>
            <a:r>
              <a:rPr lang="en-US" sz="2400" b="1" dirty="0">
                <a:latin typeface="Arial" pitchFamily="34" charset="0"/>
                <a:cs typeface="Arial" pitchFamily="34" charset="0"/>
              </a:rPr>
              <a:t>Be on a leash</a:t>
            </a:r>
            <a:r>
              <a:rPr lang="en-US" sz="2400" b="1" dirty="0" smtClean="0">
                <a:latin typeface="Arial" pitchFamily="34" charset="0"/>
                <a:cs typeface="Arial" pitchFamily="34" charset="0"/>
              </a:rPr>
              <a:t>?</a:t>
            </a:r>
          </a:p>
          <a:p>
            <a:pPr eaLnBrk="1" fontAlgn="auto" hangingPunct="1">
              <a:spcAft>
                <a:spcPts val="0"/>
              </a:spcAft>
              <a:defRPr/>
            </a:pPr>
            <a:r>
              <a:rPr lang="en-US" sz="2400" dirty="0" smtClean="0">
                <a:latin typeface="Arial" pitchFamily="34" charset="0"/>
                <a:cs typeface="Arial" pitchFamily="34" charset="0"/>
              </a:rPr>
              <a:t>It depends.  If city or county ordinance requires an animal to be leashed, then it may be required, unless an animal cannot perform its work, such as alerting a person with Epilepsy that s/he is going to have a seizure and then keeping the person safe. </a:t>
            </a:r>
            <a:r>
              <a:rPr lang="en-US" sz="2400" dirty="0">
                <a:latin typeface="Arial" pitchFamily="34" charset="0"/>
                <a:cs typeface="Arial" pitchFamily="34" charset="0"/>
              </a:rPr>
              <a:t>You can also request a reasonable accommodation from the regulating government body if </a:t>
            </a:r>
            <a:r>
              <a:rPr lang="en-US" sz="2400" dirty="0" smtClean="0">
                <a:latin typeface="Arial" pitchFamily="34" charset="0"/>
                <a:cs typeface="Arial" pitchFamily="34" charset="0"/>
              </a:rPr>
              <a:t>necessary.  Don’t require cats to be leashed.</a:t>
            </a:r>
            <a:endParaRPr lang="ne-NP" dirty="0"/>
          </a:p>
        </p:txBody>
      </p:sp>
      <p:sp>
        <p:nvSpPr>
          <p:cNvPr id="5734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976949C7-C9E5-4AEB-9F29-E29F96329211}" type="datetime1">
              <a:rPr lang="en-US" altLang="ne-NP" sz="1200" smtClean="0">
                <a:solidFill>
                  <a:srgbClr val="898989"/>
                </a:solidFill>
                <a:latin typeface="Arial" pitchFamily="34" charset="0"/>
              </a:rPr>
              <a:pPr>
                <a:spcBef>
                  <a:spcPct val="0"/>
                </a:spcBef>
                <a:buFontTx/>
                <a:buNone/>
              </a:pPr>
              <a:t>3/18/2014</a:t>
            </a:fld>
            <a:endParaRPr lang="en-US" altLang="ne-NP" sz="1200" dirty="0" smtClean="0">
              <a:solidFill>
                <a:srgbClr val="898989"/>
              </a:solidFill>
              <a:latin typeface="Arial" pitchFamily="34" charset="0"/>
            </a:endParaRPr>
          </a:p>
        </p:txBody>
      </p:sp>
      <p:sp>
        <p:nvSpPr>
          <p:cNvPr id="573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E0F5F868-FC3C-4A1E-AEA6-1AC0E44E9E73}" type="slidenum">
              <a:rPr lang="en-US" altLang="ne-NP" sz="1200">
                <a:solidFill>
                  <a:srgbClr val="898989"/>
                </a:solidFill>
                <a:latin typeface="Arial" pitchFamily="34" charset="0"/>
              </a:rPr>
              <a:pPr>
                <a:spcBef>
                  <a:spcPct val="0"/>
                </a:spcBef>
                <a:buFontTx/>
                <a:buNone/>
              </a:pPr>
              <a:t>66</a:t>
            </a:fld>
            <a:endParaRPr lang="en-US" altLang="ne-NP" sz="1200" dirty="0">
              <a:solidFill>
                <a:srgbClr val="898989"/>
              </a:solidFill>
              <a:latin typeface="Arial" pitchFamily="34" charset="0"/>
            </a:endParaRPr>
          </a:p>
        </p:txBody>
      </p:sp>
    </p:spTree>
    <p:extLst>
      <p:ext uri="{BB962C8B-B14F-4D97-AF65-F5344CB8AC3E}">
        <p14:creationId xmlns:p14="http://schemas.microsoft.com/office/powerpoint/2010/main" val="4147763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3200" b="1" dirty="0" smtClean="0">
                <a:latin typeface="Arial" pitchFamily="34" charset="0"/>
                <a:cs typeface="Arial" pitchFamily="34" charset="0"/>
              </a:rPr>
              <a:t>What if the reasonable accommodation or proof of need letter looks questionable?</a:t>
            </a:r>
            <a:endParaRPr lang="ne-NP" sz="3200" b="1" dirty="0">
              <a:latin typeface="Arial" pitchFamily="34" charset="0"/>
            </a:endParaRPr>
          </a:p>
        </p:txBody>
      </p:sp>
      <p:sp>
        <p:nvSpPr>
          <p:cNvPr id="3" name="Content Placeholder 2"/>
          <p:cNvSpPr>
            <a:spLocks noGrp="1"/>
          </p:cNvSpPr>
          <p:nvPr>
            <p:ph idx="1"/>
          </p:nvPr>
        </p:nvSpPr>
        <p:spPr>
          <a:xfrm>
            <a:off x="457200" y="1524000"/>
            <a:ext cx="8229600" cy="4876800"/>
          </a:xfrm>
        </p:spPr>
        <p:txBody>
          <a:bodyPr rtlCol="0">
            <a:normAutofit fontScale="85000" lnSpcReduction="10000"/>
          </a:bodyPr>
          <a:lstStyle/>
          <a:p>
            <a:pPr marL="0" indent="0" eaLnBrk="1" fontAlgn="auto" hangingPunct="1">
              <a:spcAft>
                <a:spcPts val="0"/>
              </a:spcAft>
              <a:buFont typeface="Arial" pitchFamily="34" charset="0"/>
              <a:buNone/>
              <a:defRPr/>
            </a:pPr>
            <a:endParaRPr lang="en-US" sz="1200" dirty="0" smtClean="0">
              <a:latin typeface="Arial" pitchFamily="34" charset="0"/>
              <a:cs typeface="Arial" pitchFamily="34" charset="0"/>
            </a:endParaRPr>
          </a:p>
          <a:p>
            <a:pPr eaLnBrk="1" fontAlgn="auto" hangingPunct="1">
              <a:spcAft>
                <a:spcPts val="0"/>
              </a:spcAft>
              <a:defRPr/>
            </a:pPr>
            <a:r>
              <a:rPr lang="en-US" dirty="0" smtClean="0">
                <a:latin typeface="Arial" pitchFamily="34" charset="0"/>
                <a:cs typeface="Arial" pitchFamily="34" charset="0"/>
              </a:rPr>
              <a:t>Housing providers should engage in an interactive dialogue and get the tenant help from a fair housing organization or an organization that helps persons with disabilities.  </a:t>
            </a:r>
          </a:p>
          <a:p>
            <a:pPr marL="0" indent="0" eaLnBrk="1" fontAlgn="auto" hangingPunct="1">
              <a:spcAft>
                <a:spcPts val="0"/>
              </a:spcAft>
              <a:buFont typeface="Arial" pitchFamily="34" charset="0"/>
              <a:buNone/>
              <a:defRPr/>
            </a:pPr>
            <a:endParaRPr lang="en-US" sz="1200" dirty="0" smtClean="0">
              <a:latin typeface="Arial" pitchFamily="34" charset="0"/>
              <a:cs typeface="Arial" pitchFamily="34" charset="0"/>
            </a:endParaRPr>
          </a:p>
          <a:p>
            <a:pPr eaLnBrk="1" fontAlgn="auto" hangingPunct="1">
              <a:spcAft>
                <a:spcPts val="0"/>
              </a:spcAft>
              <a:defRPr/>
            </a:pPr>
            <a:r>
              <a:rPr lang="en-US" dirty="0" smtClean="0">
                <a:latin typeface="Arial" pitchFamily="34" charset="0"/>
                <a:cs typeface="Arial" pitchFamily="34" charset="0"/>
              </a:rPr>
              <a:t>Let the organization</a:t>
            </a:r>
            <a:r>
              <a:rPr lang="en-US" dirty="0">
                <a:latin typeface="Arial" pitchFamily="34" charset="0"/>
                <a:cs typeface="Arial" pitchFamily="34" charset="0"/>
              </a:rPr>
              <a:t> </a:t>
            </a:r>
            <a:r>
              <a:rPr lang="en-US" dirty="0" smtClean="0">
                <a:latin typeface="Arial" pitchFamily="34" charset="0"/>
                <a:cs typeface="Arial" pitchFamily="34" charset="0"/>
              </a:rPr>
              <a:t>get the tenant/homeowner help clarifying the reasonable accommodation and or proof of need.  </a:t>
            </a:r>
          </a:p>
          <a:p>
            <a:pPr marL="0" indent="0" eaLnBrk="1" fontAlgn="auto" hangingPunct="1">
              <a:spcAft>
                <a:spcPts val="0"/>
              </a:spcAft>
              <a:buFont typeface="Arial" pitchFamily="34" charset="0"/>
              <a:buNone/>
              <a:defRPr/>
            </a:pPr>
            <a:endParaRPr lang="en-US" sz="1200" dirty="0" smtClean="0">
              <a:latin typeface="Arial" pitchFamily="34" charset="0"/>
              <a:cs typeface="Arial" pitchFamily="34" charset="0"/>
            </a:endParaRPr>
          </a:p>
          <a:p>
            <a:pPr eaLnBrk="1" fontAlgn="auto" hangingPunct="1">
              <a:spcAft>
                <a:spcPts val="0"/>
              </a:spcAft>
              <a:defRPr/>
            </a:pPr>
            <a:r>
              <a:rPr lang="en-US" dirty="0" smtClean="0">
                <a:latin typeface="Arial" pitchFamily="34" charset="0"/>
                <a:cs typeface="Arial" pitchFamily="34" charset="0"/>
              </a:rPr>
              <a:t>As a Housing Provider, do NOT contact the qualified professional/person in position to know directly or outright deny, delay or ignore a request.</a:t>
            </a:r>
            <a:endParaRPr lang="ne-NP" dirty="0">
              <a:latin typeface="Arial" pitchFamily="34" charset="0"/>
            </a:endParaRPr>
          </a:p>
        </p:txBody>
      </p:sp>
      <p:sp>
        <p:nvSpPr>
          <p:cNvPr id="5837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ADB22CE2-4F6B-4124-A331-2048187B6388}" type="datetime1">
              <a:rPr lang="en-US" altLang="ne-NP" sz="1200" smtClean="0">
                <a:solidFill>
                  <a:srgbClr val="898989"/>
                </a:solidFill>
                <a:latin typeface="Arial" pitchFamily="34" charset="0"/>
              </a:rPr>
              <a:pPr>
                <a:spcBef>
                  <a:spcPct val="0"/>
                </a:spcBef>
                <a:buFontTx/>
                <a:buNone/>
              </a:pPr>
              <a:t>3/18/2014</a:t>
            </a:fld>
            <a:endParaRPr lang="en-US" altLang="ne-NP" sz="1200" dirty="0" smtClean="0">
              <a:solidFill>
                <a:srgbClr val="898989"/>
              </a:solidFill>
              <a:latin typeface="Arial" pitchFamily="34" charset="0"/>
            </a:endParaRPr>
          </a:p>
        </p:txBody>
      </p:sp>
      <p:sp>
        <p:nvSpPr>
          <p:cNvPr id="5837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A4D8267E-BEC2-4025-AF24-39E0757C0D7A}" type="slidenum">
              <a:rPr lang="en-US" altLang="ne-NP" sz="1200">
                <a:solidFill>
                  <a:srgbClr val="898989"/>
                </a:solidFill>
                <a:latin typeface="Arial" pitchFamily="34" charset="0"/>
              </a:rPr>
              <a:pPr>
                <a:spcBef>
                  <a:spcPct val="0"/>
                </a:spcBef>
                <a:buFontTx/>
                <a:buNone/>
              </a:pPr>
              <a:t>67</a:t>
            </a:fld>
            <a:endParaRPr lang="en-US" altLang="ne-NP" sz="1200" dirty="0">
              <a:solidFill>
                <a:srgbClr val="898989"/>
              </a:solidFill>
              <a:latin typeface="Arial" pitchFamily="34" charset="0"/>
            </a:endParaRPr>
          </a:p>
        </p:txBody>
      </p:sp>
    </p:spTree>
    <p:extLst>
      <p:ext uri="{BB962C8B-B14F-4D97-AF65-F5344CB8AC3E}">
        <p14:creationId xmlns:p14="http://schemas.microsoft.com/office/powerpoint/2010/main" val="9239613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295400"/>
          </a:xfrm>
        </p:spPr>
        <p:txBody>
          <a:bodyPr rtlCol="0">
            <a:normAutofit fontScale="90000"/>
          </a:bodyPr>
          <a:lstStyle/>
          <a:p>
            <a:pPr eaLnBrk="1" fontAlgn="auto" hangingPunct="1">
              <a:spcAft>
                <a:spcPts val="0"/>
              </a:spcAft>
              <a:defRPr/>
            </a:pPr>
            <a:r>
              <a:rPr lang="en-US" b="1" dirty="0"/>
              <a:t> </a:t>
            </a:r>
            <a:r>
              <a:rPr lang="en-US" dirty="0"/>
              <a:t/>
            </a:r>
            <a:br>
              <a:rPr lang="en-US" dirty="0"/>
            </a:br>
            <a:r>
              <a:rPr lang="en-US" sz="3600" b="1" dirty="0">
                <a:latin typeface="Arial" pitchFamily="34" charset="0"/>
                <a:cs typeface="Arial" pitchFamily="34" charset="0"/>
              </a:rPr>
              <a:t>What </a:t>
            </a:r>
            <a:r>
              <a:rPr lang="en-US" sz="3600" b="1" dirty="0" smtClean="0">
                <a:latin typeface="Arial" pitchFamily="34" charset="0"/>
                <a:cs typeface="Arial" pitchFamily="34" charset="0"/>
              </a:rPr>
              <a:t>if </a:t>
            </a:r>
            <a:r>
              <a:rPr lang="en-US" sz="3600" b="1" dirty="0">
                <a:latin typeface="Arial" pitchFamily="34" charset="0"/>
                <a:cs typeface="Arial" pitchFamily="34" charset="0"/>
              </a:rPr>
              <a:t>the proof of need provider writes proof of need letters for everyone?</a:t>
            </a:r>
            <a:r>
              <a:rPr lang="en-US" dirty="0"/>
              <a:t/>
            </a:r>
            <a:br>
              <a:rPr lang="en-US" dirty="0"/>
            </a:br>
            <a:endParaRPr lang="ne-NP" dirty="0"/>
          </a:p>
        </p:txBody>
      </p:sp>
      <p:sp>
        <p:nvSpPr>
          <p:cNvPr id="3" name="Content Placeholder 2"/>
          <p:cNvSpPr>
            <a:spLocks noGrp="1"/>
          </p:cNvSpPr>
          <p:nvPr>
            <p:ph idx="1"/>
          </p:nvPr>
        </p:nvSpPr>
        <p:spPr/>
        <p:txBody>
          <a:bodyPr rtlCol="0">
            <a:normAutofit fontScale="70000" lnSpcReduction="20000"/>
          </a:bodyPr>
          <a:lstStyle/>
          <a:p>
            <a:pPr eaLnBrk="1" fontAlgn="auto" hangingPunct="1">
              <a:spcAft>
                <a:spcPts val="0"/>
              </a:spcAft>
              <a:defRPr/>
            </a:pPr>
            <a:r>
              <a:rPr lang="en-US" dirty="0" smtClean="0">
                <a:latin typeface="Arial" pitchFamily="34" charset="0"/>
                <a:cs typeface="Arial" pitchFamily="34" charset="0"/>
              </a:rPr>
              <a:t>Because persons with disabilities need service animals and accommodations, we don’t want anyone misusing the law so that the law is amended to harm of the person with the disability.  </a:t>
            </a:r>
          </a:p>
          <a:p>
            <a:pPr eaLnBrk="1" fontAlgn="auto" hangingPunct="1">
              <a:spcAft>
                <a:spcPts val="0"/>
              </a:spcAft>
              <a:defRPr/>
            </a:pPr>
            <a:endParaRPr lang="en-US" sz="1400" dirty="0" smtClean="0">
              <a:latin typeface="Arial" pitchFamily="34" charset="0"/>
              <a:cs typeface="Arial" pitchFamily="34" charset="0"/>
            </a:endParaRPr>
          </a:p>
          <a:p>
            <a:pPr eaLnBrk="1" fontAlgn="auto" hangingPunct="1">
              <a:spcAft>
                <a:spcPts val="0"/>
              </a:spcAft>
              <a:defRPr/>
            </a:pPr>
            <a:r>
              <a:rPr lang="en-US" dirty="0">
                <a:latin typeface="Arial" pitchFamily="34" charset="0"/>
                <a:cs typeface="Arial" pitchFamily="34" charset="0"/>
              </a:rPr>
              <a:t>Housing providers should engage in an interactive dialogue and get the tenant help from a fair housing organization or an organization that helps persons with disabilities.  </a:t>
            </a:r>
            <a:endParaRPr lang="en-US" dirty="0" smtClean="0">
              <a:latin typeface="Arial" pitchFamily="34" charset="0"/>
              <a:cs typeface="Arial" pitchFamily="34" charset="0"/>
            </a:endParaRPr>
          </a:p>
          <a:p>
            <a:pPr marL="0" indent="0" eaLnBrk="1" fontAlgn="auto" hangingPunct="1">
              <a:spcAft>
                <a:spcPts val="0"/>
              </a:spcAft>
              <a:buFont typeface="Arial" pitchFamily="34" charset="0"/>
              <a:buNone/>
              <a:defRPr/>
            </a:pPr>
            <a:endParaRPr lang="en-US" sz="1400" dirty="0">
              <a:latin typeface="Arial" pitchFamily="34" charset="0"/>
              <a:cs typeface="Arial" pitchFamily="34" charset="0"/>
            </a:endParaRPr>
          </a:p>
          <a:p>
            <a:pPr eaLnBrk="1" fontAlgn="auto" hangingPunct="1">
              <a:spcAft>
                <a:spcPts val="0"/>
              </a:spcAft>
              <a:defRPr/>
            </a:pPr>
            <a:r>
              <a:rPr lang="en-US" dirty="0">
                <a:latin typeface="Arial" pitchFamily="34" charset="0"/>
                <a:cs typeface="Arial" pitchFamily="34" charset="0"/>
              </a:rPr>
              <a:t>Let the organization get the tenant/homeowner help clarifying the reasonable accommodation and or proof of need.  </a:t>
            </a:r>
            <a:endParaRPr lang="en-US" dirty="0" smtClean="0">
              <a:latin typeface="Arial" pitchFamily="34" charset="0"/>
              <a:cs typeface="Arial" pitchFamily="34" charset="0"/>
            </a:endParaRPr>
          </a:p>
          <a:p>
            <a:pPr marL="0" indent="0" eaLnBrk="1" fontAlgn="auto" hangingPunct="1">
              <a:spcAft>
                <a:spcPts val="0"/>
              </a:spcAft>
              <a:buFont typeface="Arial" pitchFamily="34" charset="0"/>
              <a:buNone/>
              <a:defRPr/>
            </a:pPr>
            <a:endParaRPr lang="en-US" sz="1400" dirty="0">
              <a:latin typeface="Arial" pitchFamily="34" charset="0"/>
              <a:cs typeface="Arial" pitchFamily="34" charset="0"/>
            </a:endParaRPr>
          </a:p>
          <a:p>
            <a:pPr eaLnBrk="1" fontAlgn="auto" hangingPunct="1">
              <a:spcAft>
                <a:spcPts val="0"/>
              </a:spcAft>
              <a:defRPr/>
            </a:pPr>
            <a:r>
              <a:rPr lang="en-US" dirty="0">
                <a:latin typeface="Arial" pitchFamily="34" charset="0"/>
                <a:cs typeface="Arial" pitchFamily="34" charset="0"/>
              </a:rPr>
              <a:t>As a Housing Provider, do NOT contact the qualified professional/person in position to know directly or outright deny, delay or ignore a request.</a:t>
            </a:r>
            <a:endParaRPr lang="ne-NP" dirty="0">
              <a:latin typeface="Arial" pitchFamily="34" charset="0"/>
            </a:endParaRPr>
          </a:p>
          <a:p>
            <a:pPr eaLnBrk="1" fontAlgn="auto" hangingPunct="1">
              <a:spcAft>
                <a:spcPts val="0"/>
              </a:spcAft>
              <a:defRPr/>
            </a:pPr>
            <a:endParaRPr lang="ne-NP" dirty="0">
              <a:latin typeface="Arial" pitchFamily="34" charset="0"/>
            </a:endParaRPr>
          </a:p>
        </p:txBody>
      </p:sp>
      <p:sp>
        <p:nvSpPr>
          <p:cNvPr id="5939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4B08BE0E-66A0-42ED-9852-C0667134EFB5}" type="datetime1">
              <a:rPr lang="en-US" altLang="ne-NP" sz="1200" smtClean="0">
                <a:solidFill>
                  <a:srgbClr val="898989"/>
                </a:solidFill>
                <a:latin typeface="Arial" pitchFamily="34" charset="0"/>
              </a:rPr>
              <a:pPr>
                <a:spcBef>
                  <a:spcPct val="0"/>
                </a:spcBef>
                <a:buFontTx/>
                <a:buNone/>
              </a:pPr>
              <a:t>3/18/2014</a:t>
            </a:fld>
            <a:endParaRPr lang="en-US" altLang="ne-NP" sz="1200" dirty="0" smtClean="0">
              <a:solidFill>
                <a:srgbClr val="898989"/>
              </a:solidFill>
              <a:latin typeface="Arial" pitchFamily="34" charset="0"/>
            </a:endParaRPr>
          </a:p>
        </p:txBody>
      </p:sp>
      <p:sp>
        <p:nvSpPr>
          <p:cNvPr id="5939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9BCC7A57-D749-4400-A86A-5FBA8FC1B4E7}" type="slidenum">
              <a:rPr lang="en-US" altLang="ne-NP" sz="1200">
                <a:solidFill>
                  <a:srgbClr val="898989"/>
                </a:solidFill>
                <a:latin typeface="Arial" pitchFamily="34" charset="0"/>
              </a:rPr>
              <a:pPr>
                <a:spcBef>
                  <a:spcPct val="0"/>
                </a:spcBef>
                <a:buFontTx/>
                <a:buNone/>
              </a:pPr>
              <a:t>68</a:t>
            </a:fld>
            <a:endParaRPr lang="en-US" altLang="ne-NP" sz="1200" dirty="0">
              <a:solidFill>
                <a:srgbClr val="898989"/>
              </a:solidFill>
              <a:latin typeface="Arial" pitchFamily="34" charset="0"/>
            </a:endParaRPr>
          </a:p>
        </p:txBody>
      </p:sp>
    </p:spTree>
    <p:extLst>
      <p:ext uri="{BB962C8B-B14F-4D97-AF65-F5344CB8AC3E}">
        <p14:creationId xmlns:p14="http://schemas.microsoft.com/office/powerpoint/2010/main" val="2372353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52400" y="152400"/>
            <a:ext cx="8839200" cy="1447800"/>
          </a:xfrm>
        </p:spPr>
        <p:txBody>
          <a:bodyPr/>
          <a:lstStyle/>
          <a:p>
            <a:pPr eaLnBrk="1" hangingPunct="1"/>
            <a:r>
              <a:rPr lang="en-US" altLang="ne-NP" sz="2400" b="1" dirty="0" smtClean="0">
                <a:latin typeface="Arial" pitchFamily="34" charset="0"/>
                <a:cs typeface="Arial" pitchFamily="34" charset="0"/>
              </a:rPr>
              <a:t/>
            </a:r>
            <a:br>
              <a:rPr lang="en-US" altLang="ne-NP" sz="2400" b="1" dirty="0" smtClean="0">
                <a:latin typeface="Arial" pitchFamily="34" charset="0"/>
                <a:cs typeface="Arial" pitchFamily="34" charset="0"/>
              </a:rPr>
            </a:br>
            <a:r>
              <a:rPr lang="en-US" altLang="ne-NP" sz="2600" b="1" dirty="0" smtClean="0">
                <a:latin typeface="Arial" pitchFamily="34" charset="0"/>
                <a:cs typeface="Arial" pitchFamily="34" charset="0"/>
              </a:rPr>
              <a:t>What if the proof of need doesn't say the person has a disability or needs the accommodation or doesn't provide a connection to the disabling condition?</a:t>
            </a:r>
            <a:r>
              <a:rPr lang="en-US" altLang="ne-NP" sz="2600" dirty="0" smtClean="0">
                <a:latin typeface="Arial" pitchFamily="34" charset="0"/>
                <a:cs typeface="Arial" pitchFamily="34" charset="0"/>
              </a:rPr>
              <a:t/>
            </a:r>
            <a:br>
              <a:rPr lang="en-US" altLang="ne-NP" sz="2600" dirty="0" smtClean="0">
                <a:latin typeface="Arial" pitchFamily="34" charset="0"/>
                <a:cs typeface="Arial" pitchFamily="34" charset="0"/>
              </a:rPr>
            </a:br>
            <a:endParaRPr lang="ne-NP" altLang="ne-NP" sz="2600" smtClean="0">
              <a:latin typeface="Arial" pitchFamily="34" charset="0"/>
            </a:endParaRPr>
          </a:p>
        </p:txBody>
      </p:sp>
      <p:sp>
        <p:nvSpPr>
          <p:cNvPr id="3" name="Content Placeholder 2"/>
          <p:cNvSpPr>
            <a:spLocks noGrp="1"/>
          </p:cNvSpPr>
          <p:nvPr>
            <p:ph idx="1"/>
          </p:nvPr>
        </p:nvSpPr>
        <p:spPr>
          <a:xfrm>
            <a:off x="152400" y="1752600"/>
            <a:ext cx="8763000" cy="4724400"/>
          </a:xfrm>
        </p:spPr>
        <p:txBody>
          <a:bodyPr rtlCol="0">
            <a:normAutofit lnSpcReduction="10000"/>
          </a:bodyPr>
          <a:lstStyle/>
          <a:p>
            <a:pPr eaLnBrk="1" fontAlgn="auto" hangingPunct="1">
              <a:spcAft>
                <a:spcPts val="0"/>
              </a:spcAft>
              <a:defRPr/>
            </a:pPr>
            <a:r>
              <a:rPr lang="en-US" sz="2400" dirty="0">
                <a:latin typeface="Arial" pitchFamily="34" charset="0"/>
                <a:cs typeface="Arial" pitchFamily="34" charset="0"/>
              </a:rPr>
              <a:t>Housing providers should engage in an interactive dialogue and </a:t>
            </a:r>
            <a:r>
              <a:rPr lang="en-US" sz="2400" dirty="0" smtClean="0">
                <a:latin typeface="Arial" pitchFamily="34" charset="0"/>
                <a:cs typeface="Arial" pitchFamily="34" charset="0"/>
              </a:rPr>
              <a:t>suggest </a:t>
            </a:r>
            <a:r>
              <a:rPr lang="en-US" sz="2400" dirty="0">
                <a:latin typeface="Arial" pitchFamily="34" charset="0"/>
                <a:cs typeface="Arial" pitchFamily="34" charset="0"/>
              </a:rPr>
              <a:t>the </a:t>
            </a:r>
            <a:r>
              <a:rPr lang="en-US" sz="2400" dirty="0" smtClean="0">
                <a:latin typeface="Arial" pitchFamily="34" charset="0"/>
                <a:cs typeface="Arial" pitchFamily="34" charset="0"/>
              </a:rPr>
              <a:t>tenant get </a:t>
            </a:r>
            <a:r>
              <a:rPr lang="en-US" sz="2400" dirty="0">
                <a:latin typeface="Arial" pitchFamily="34" charset="0"/>
                <a:cs typeface="Arial" pitchFamily="34" charset="0"/>
              </a:rPr>
              <a:t>help from a fair housing organization or an organization that helps persons with disabilities.  </a:t>
            </a:r>
            <a:r>
              <a:rPr lang="en-US" sz="2400" dirty="0" smtClean="0">
                <a:latin typeface="Arial" pitchFamily="34" charset="0"/>
                <a:cs typeface="Arial" pitchFamily="34" charset="0"/>
              </a:rPr>
              <a:t>The request and proof of need should say the person has disability under the FHA, needs the accommodation, and show the connection between the animal and the disabling condition.</a:t>
            </a:r>
            <a:endParaRPr lang="en-US" sz="2400" dirty="0">
              <a:latin typeface="Arial" pitchFamily="34" charset="0"/>
              <a:cs typeface="Arial" pitchFamily="34" charset="0"/>
            </a:endParaRPr>
          </a:p>
          <a:p>
            <a:pPr marL="0" indent="0" eaLnBrk="1" fontAlgn="auto" hangingPunct="1">
              <a:spcAft>
                <a:spcPts val="0"/>
              </a:spcAft>
              <a:buFont typeface="Arial" pitchFamily="34" charset="0"/>
              <a:buNone/>
              <a:defRPr/>
            </a:pPr>
            <a:endParaRPr lang="en-US" sz="1100" dirty="0">
              <a:latin typeface="Arial" pitchFamily="34" charset="0"/>
              <a:cs typeface="Arial" pitchFamily="34" charset="0"/>
            </a:endParaRPr>
          </a:p>
          <a:p>
            <a:pPr eaLnBrk="1" fontAlgn="auto" hangingPunct="1">
              <a:spcAft>
                <a:spcPts val="0"/>
              </a:spcAft>
              <a:defRPr/>
            </a:pPr>
            <a:r>
              <a:rPr lang="en-US" sz="2400" dirty="0">
                <a:latin typeface="Arial" pitchFamily="34" charset="0"/>
                <a:cs typeface="Arial" pitchFamily="34" charset="0"/>
              </a:rPr>
              <a:t>Let the organization </a:t>
            </a:r>
            <a:r>
              <a:rPr lang="en-US" sz="2400" dirty="0" smtClean="0">
                <a:latin typeface="Arial" pitchFamily="34" charset="0"/>
                <a:cs typeface="Arial" pitchFamily="34" charset="0"/>
              </a:rPr>
              <a:t>help </a:t>
            </a:r>
            <a:r>
              <a:rPr lang="en-US" sz="2400" dirty="0">
                <a:latin typeface="Arial" pitchFamily="34" charset="0"/>
                <a:cs typeface="Arial" pitchFamily="34" charset="0"/>
              </a:rPr>
              <a:t>the </a:t>
            </a:r>
            <a:r>
              <a:rPr lang="en-US" sz="2400" dirty="0" smtClean="0">
                <a:latin typeface="Arial" pitchFamily="34" charset="0"/>
                <a:cs typeface="Arial" pitchFamily="34" charset="0"/>
              </a:rPr>
              <a:t>tenant/homeowner clarify </a:t>
            </a:r>
            <a:r>
              <a:rPr lang="en-US" sz="2400" dirty="0">
                <a:latin typeface="Arial" pitchFamily="34" charset="0"/>
                <a:cs typeface="Arial" pitchFamily="34" charset="0"/>
              </a:rPr>
              <a:t>the reasonable accommodation and or proof of need.  </a:t>
            </a:r>
          </a:p>
          <a:p>
            <a:pPr marL="0" indent="0" eaLnBrk="1" fontAlgn="auto" hangingPunct="1">
              <a:spcAft>
                <a:spcPts val="0"/>
              </a:spcAft>
              <a:buFont typeface="Arial" pitchFamily="34" charset="0"/>
              <a:buNone/>
              <a:defRPr/>
            </a:pPr>
            <a:endParaRPr lang="en-US" sz="1100" dirty="0">
              <a:latin typeface="Arial" pitchFamily="34" charset="0"/>
              <a:cs typeface="Arial" pitchFamily="34" charset="0"/>
            </a:endParaRPr>
          </a:p>
          <a:p>
            <a:pPr eaLnBrk="1" fontAlgn="auto" hangingPunct="1">
              <a:spcAft>
                <a:spcPts val="0"/>
              </a:spcAft>
              <a:defRPr/>
            </a:pPr>
            <a:r>
              <a:rPr lang="en-US" sz="2400" dirty="0">
                <a:latin typeface="Arial" pitchFamily="34" charset="0"/>
                <a:cs typeface="Arial" pitchFamily="34" charset="0"/>
              </a:rPr>
              <a:t>As a </a:t>
            </a:r>
            <a:r>
              <a:rPr lang="en-US" sz="2400" dirty="0" smtClean="0">
                <a:latin typeface="Arial" pitchFamily="34" charset="0"/>
                <a:cs typeface="Arial" pitchFamily="34" charset="0"/>
              </a:rPr>
              <a:t>housing </a:t>
            </a:r>
            <a:r>
              <a:rPr lang="en-US" sz="2400" dirty="0">
                <a:latin typeface="Arial" pitchFamily="34" charset="0"/>
                <a:cs typeface="Arial" pitchFamily="34" charset="0"/>
              </a:rPr>
              <a:t>p</a:t>
            </a:r>
            <a:r>
              <a:rPr lang="en-US" sz="2400" dirty="0" smtClean="0">
                <a:latin typeface="Arial" pitchFamily="34" charset="0"/>
                <a:cs typeface="Arial" pitchFamily="34" charset="0"/>
              </a:rPr>
              <a:t>rovider</a:t>
            </a:r>
            <a:r>
              <a:rPr lang="en-US" sz="2400" dirty="0">
                <a:latin typeface="Arial" pitchFamily="34" charset="0"/>
                <a:cs typeface="Arial" pitchFamily="34" charset="0"/>
              </a:rPr>
              <a:t>, do NOT contact the qualified professional/person in position to know directly or outright deny, </a:t>
            </a:r>
            <a:r>
              <a:rPr lang="en-US" sz="2400" dirty="0" smtClean="0">
                <a:latin typeface="Arial" pitchFamily="34" charset="0"/>
                <a:cs typeface="Arial" pitchFamily="34" charset="0"/>
              </a:rPr>
              <a:t>delay, </a:t>
            </a:r>
            <a:r>
              <a:rPr lang="en-US" sz="2400" dirty="0">
                <a:latin typeface="Arial" pitchFamily="34" charset="0"/>
                <a:cs typeface="Arial" pitchFamily="34" charset="0"/>
              </a:rPr>
              <a:t>or ignore a request.</a:t>
            </a:r>
            <a:endParaRPr lang="ne-NP" sz="2400" dirty="0">
              <a:latin typeface="Arial" pitchFamily="34" charset="0"/>
            </a:endParaRPr>
          </a:p>
          <a:p>
            <a:pPr eaLnBrk="1" fontAlgn="auto" hangingPunct="1">
              <a:spcAft>
                <a:spcPts val="0"/>
              </a:spcAft>
              <a:defRPr/>
            </a:pPr>
            <a:endParaRPr lang="ne-NP" dirty="0"/>
          </a:p>
        </p:txBody>
      </p:sp>
      <p:sp>
        <p:nvSpPr>
          <p:cNvPr id="6042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0E3332DD-72BF-471C-B7E2-760ADDBD3CCD}" type="datetime1">
              <a:rPr lang="en-US" altLang="ne-NP" sz="1200" smtClean="0">
                <a:solidFill>
                  <a:srgbClr val="898989"/>
                </a:solidFill>
                <a:latin typeface="Arial" pitchFamily="34" charset="0"/>
              </a:rPr>
              <a:pPr>
                <a:spcBef>
                  <a:spcPct val="0"/>
                </a:spcBef>
                <a:buFontTx/>
                <a:buNone/>
              </a:pPr>
              <a:t>3/18/2014</a:t>
            </a:fld>
            <a:endParaRPr lang="en-US" altLang="ne-NP" sz="1200" dirty="0" smtClean="0">
              <a:solidFill>
                <a:srgbClr val="898989"/>
              </a:solidFill>
              <a:latin typeface="Arial" pitchFamily="34" charset="0"/>
            </a:endParaRPr>
          </a:p>
        </p:txBody>
      </p:sp>
      <p:sp>
        <p:nvSpPr>
          <p:cNvPr id="6042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EDE834F7-23E9-42F1-B079-60265C898FD4}" type="slidenum">
              <a:rPr lang="en-US" altLang="ne-NP" sz="1200">
                <a:solidFill>
                  <a:srgbClr val="898989"/>
                </a:solidFill>
                <a:latin typeface="Arial" pitchFamily="34" charset="0"/>
              </a:rPr>
              <a:pPr>
                <a:spcBef>
                  <a:spcPct val="0"/>
                </a:spcBef>
                <a:buFontTx/>
                <a:buNone/>
              </a:pPr>
              <a:t>69</a:t>
            </a:fld>
            <a:endParaRPr lang="en-US" altLang="ne-NP" sz="1200" dirty="0">
              <a:solidFill>
                <a:srgbClr val="898989"/>
              </a:solidFill>
              <a:latin typeface="Arial" pitchFamily="34" charset="0"/>
            </a:endParaRPr>
          </a:p>
        </p:txBody>
      </p:sp>
    </p:spTree>
    <p:extLst>
      <p:ext uri="{BB962C8B-B14F-4D97-AF65-F5344CB8AC3E}">
        <p14:creationId xmlns:p14="http://schemas.microsoft.com/office/powerpoint/2010/main" val="1817142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460A166E-36EA-4758-B9F9-6A2D91132404}" type="datetime3">
              <a:rPr lang="en-US"/>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a:t>Fair Housing Act Presentation</a:t>
            </a:r>
          </a:p>
        </p:txBody>
      </p:sp>
      <p:sp>
        <p:nvSpPr>
          <p:cNvPr id="6" name="Slide Number Placeholder 5"/>
          <p:cNvSpPr>
            <a:spLocks noGrp="1"/>
          </p:cNvSpPr>
          <p:nvPr>
            <p:ph type="sldNum" sz="quarter" idx="12"/>
          </p:nvPr>
        </p:nvSpPr>
        <p:spPr/>
        <p:txBody>
          <a:bodyPr/>
          <a:lstStyle/>
          <a:p>
            <a:pPr>
              <a:defRPr/>
            </a:pPr>
            <a:fld id="{77E6B65A-E2F6-40F1-B3CD-2022FBC44C98}" type="slidenum">
              <a:rPr lang="en-US"/>
              <a:pPr>
                <a:defRPr/>
              </a:pPr>
              <a:t>7</a:t>
            </a:fld>
            <a:endParaRPr lang="en-US" dirty="0"/>
          </a:p>
        </p:txBody>
      </p:sp>
      <p:sp>
        <p:nvSpPr>
          <p:cNvPr id="15362" name="Rectangle 2"/>
          <p:cNvSpPr>
            <a:spLocks noGrp="1" noChangeArrowheads="1"/>
          </p:cNvSpPr>
          <p:nvPr>
            <p:ph type="title"/>
          </p:nvPr>
        </p:nvSpPr>
        <p:spPr/>
        <p:txBody>
          <a:bodyPr/>
          <a:lstStyle/>
          <a:p>
            <a:pPr eaLnBrk="1" hangingPunct="1">
              <a:defRPr/>
            </a:pPr>
            <a:r>
              <a:rPr lang="en-US" dirty="0" smtClean="0"/>
              <a:t>Why Fair Housing?</a:t>
            </a:r>
          </a:p>
        </p:txBody>
      </p:sp>
      <p:sp>
        <p:nvSpPr>
          <p:cNvPr id="15363" name="Rectangle 3"/>
          <p:cNvSpPr>
            <a:spLocks noGrp="1" noChangeArrowheads="1"/>
          </p:cNvSpPr>
          <p:nvPr>
            <p:ph type="body" idx="1"/>
          </p:nvPr>
        </p:nvSpPr>
        <p:spPr>
          <a:xfrm>
            <a:off x="457200" y="1700213"/>
            <a:ext cx="8229600" cy="4395787"/>
          </a:xfrm>
        </p:spPr>
        <p:txBody>
          <a:bodyPr/>
          <a:lstStyle/>
          <a:p>
            <a:pPr eaLnBrk="1" hangingPunct="1">
              <a:lnSpc>
                <a:spcPct val="90000"/>
              </a:lnSpc>
              <a:buFont typeface="Wingdings" pitchFamily="2" charset="2"/>
              <a:buNone/>
              <a:defRPr/>
            </a:pPr>
            <a:r>
              <a:rPr lang="en-US" sz="2800" dirty="0" smtClean="0"/>
              <a:t>Where you live determines:</a:t>
            </a:r>
          </a:p>
          <a:p>
            <a:pPr eaLnBrk="1" hangingPunct="1">
              <a:lnSpc>
                <a:spcPct val="90000"/>
              </a:lnSpc>
              <a:defRPr/>
            </a:pPr>
            <a:r>
              <a:rPr lang="en-US" sz="2800" dirty="0" smtClean="0"/>
              <a:t>Where your children go to school</a:t>
            </a:r>
          </a:p>
          <a:p>
            <a:pPr eaLnBrk="1" hangingPunct="1">
              <a:lnSpc>
                <a:spcPct val="90000"/>
              </a:lnSpc>
              <a:defRPr/>
            </a:pPr>
            <a:r>
              <a:rPr lang="en-US" sz="2800" dirty="0" smtClean="0"/>
              <a:t>Ease of getting to work, healthcare, recreation</a:t>
            </a:r>
          </a:p>
          <a:p>
            <a:pPr eaLnBrk="1" hangingPunct="1">
              <a:lnSpc>
                <a:spcPct val="90000"/>
              </a:lnSpc>
              <a:defRPr/>
            </a:pPr>
            <a:r>
              <a:rPr lang="en-US" sz="2800" dirty="0" smtClean="0"/>
              <a:t>What kind of physical danger you may be exposed to</a:t>
            </a:r>
          </a:p>
          <a:p>
            <a:pPr eaLnBrk="1" hangingPunct="1">
              <a:lnSpc>
                <a:spcPct val="90000"/>
              </a:lnSpc>
              <a:buFont typeface="Wingdings" pitchFamily="2" charset="2"/>
              <a:buNone/>
              <a:defRPr/>
            </a:pPr>
            <a:r>
              <a:rPr lang="en-US" sz="2800" dirty="0" smtClean="0"/>
              <a:t>It is good for the community:</a:t>
            </a:r>
          </a:p>
          <a:p>
            <a:pPr eaLnBrk="1" hangingPunct="1">
              <a:lnSpc>
                <a:spcPct val="90000"/>
              </a:lnSpc>
              <a:defRPr/>
            </a:pPr>
            <a:r>
              <a:rPr lang="en-US" sz="2600" dirty="0" smtClean="0"/>
              <a:t>Ensures it is a good place for future businesses to locate</a:t>
            </a:r>
          </a:p>
          <a:p>
            <a:pPr eaLnBrk="1" hangingPunct="1">
              <a:lnSpc>
                <a:spcPct val="90000"/>
              </a:lnSpc>
              <a:defRPr/>
            </a:pPr>
            <a:r>
              <a:rPr lang="en-US" sz="2600" dirty="0" smtClean="0"/>
              <a:t>Promotes economic growth and welfare for all</a:t>
            </a:r>
          </a:p>
          <a:p>
            <a:pPr eaLnBrk="1" hangingPunct="1">
              <a:lnSpc>
                <a:spcPct val="90000"/>
              </a:lnSpc>
              <a:buFont typeface="Wingdings" pitchFamily="2" charset="2"/>
              <a:buNone/>
              <a:defRPr/>
            </a:pPr>
            <a:endParaRPr lang="en-US" sz="2800" dirty="0" smtClean="0"/>
          </a:p>
          <a:p>
            <a:pPr eaLnBrk="1" hangingPunct="1">
              <a:lnSpc>
                <a:spcPct val="90000"/>
              </a:lnSpc>
              <a:buFont typeface="Wingdings" pitchFamily="2" charset="2"/>
              <a:buNone/>
              <a:defRPr/>
            </a:pPr>
            <a:endParaRPr lang="en-US" sz="2800"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effectLst/>
              </a:rPr>
              <a:t>Does the tenant have to ask for a</a:t>
            </a:r>
            <a:r>
              <a:rPr lang="en-US" sz="2800" dirty="0" smtClean="0">
                <a:effectLst/>
              </a:rPr>
              <a:t> </a:t>
            </a:r>
            <a:r>
              <a:rPr lang="en-US" sz="2800" dirty="0">
                <a:effectLst/>
              </a:rPr>
              <a:t>reasonable accommodation for a</a:t>
            </a:r>
            <a:r>
              <a:rPr lang="en-US" sz="2800" dirty="0" smtClean="0">
                <a:effectLst/>
              </a:rPr>
              <a:t> </a:t>
            </a:r>
            <a:r>
              <a:rPr lang="en-US" sz="2800" dirty="0">
                <a:effectLst/>
              </a:rPr>
              <a:t>visitor’s companion animal before the animal </a:t>
            </a:r>
            <a:r>
              <a:rPr lang="en-US" sz="2800" dirty="0" smtClean="0">
                <a:effectLst/>
              </a:rPr>
              <a:t>visits?</a:t>
            </a:r>
            <a:endParaRPr lang="ne-NP" sz="2800" dirty="0"/>
          </a:p>
        </p:txBody>
      </p:sp>
      <p:sp>
        <p:nvSpPr>
          <p:cNvPr id="3" name="Content Placeholder 2"/>
          <p:cNvSpPr>
            <a:spLocks noGrp="1"/>
          </p:cNvSpPr>
          <p:nvPr>
            <p:ph idx="1"/>
          </p:nvPr>
        </p:nvSpPr>
        <p:spPr/>
        <p:txBody>
          <a:bodyPr/>
          <a:lstStyle/>
          <a:p>
            <a:pPr marL="0" indent="0">
              <a:buNone/>
            </a:pPr>
            <a:r>
              <a:rPr lang="en-US" sz="2000" dirty="0">
                <a:effectLst/>
              </a:rPr>
              <a:t>I</a:t>
            </a:r>
            <a:r>
              <a:rPr lang="en-US" sz="2000" dirty="0" smtClean="0">
                <a:effectLst/>
              </a:rPr>
              <a:t>f </a:t>
            </a:r>
            <a:r>
              <a:rPr lang="en-US" sz="2000" dirty="0">
                <a:effectLst/>
              </a:rPr>
              <a:t>the visitor was in the common areas there is no need to ask for an RA.  If they are going to go into the unit, it might depend, presuming there is a not pets policy.  In an example of visitors to the property, the tenant would request the RA on behalf of the </a:t>
            </a:r>
            <a:r>
              <a:rPr lang="en-US" sz="2000" dirty="0" smtClean="0">
                <a:effectLst/>
              </a:rPr>
              <a:t>person with a disability; </a:t>
            </a:r>
            <a:r>
              <a:rPr lang="en-US" sz="2000" dirty="0">
                <a:effectLst/>
              </a:rPr>
              <a:t>generally, no documentation is required, unless they come regularly and the need is not obvious.   Please keep in mind, however, that as with any FH situation, </a:t>
            </a:r>
            <a:r>
              <a:rPr lang="en-US" sz="2000" u="sng" dirty="0">
                <a:effectLst/>
              </a:rPr>
              <a:t>specific fact patterns can vary greatly, thereby changing the FH implications and requirements of any situation</a:t>
            </a:r>
            <a:r>
              <a:rPr lang="en-US" sz="2000" dirty="0" smtClean="0">
                <a:effectLst/>
              </a:rPr>
              <a:t>.</a:t>
            </a:r>
          </a:p>
          <a:p>
            <a:pPr marL="0" indent="0">
              <a:buNone/>
            </a:pPr>
            <a:endParaRPr lang="en-US" sz="2000" dirty="0">
              <a:effectLst/>
            </a:endParaRPr>
          </a:p>
          <a:p>
            <a:r>
              <a:rPr lang="en-US" sz="2000" dirty="0" smtClean="0">
                <a:effectLst/>
              </a:rPr>
              <a:t>Note:  In Idaho, it is misdemeanor to interfere with a ADA defined </a:t>
            </a:r>
            <a:r>
              <a:rPr lang="en-US" sz="2000" dirty="0">
                <a:effectLst/>
              </a:rPr>
              <a:t>service animal </a:t>
            </a:r>
            <a:r>
              <a:rPr lang="en-US" sz="2000" dirty="0" smtClean="0">
                <a:effectLst/>
              </a:rPr>
              <a:t>and </a:t>
            </a:r>
            <a:r>
              <a:rPr lang="en-US" sz="2000" dirty="0">
                <a:effectLst/>
              </a:rPr>
              <a:t>there is immediate remedy for those individuals. </a:t>
            </a:r>
            <a:endParaRPr lang="ne-NP" dirty="0"/>
          </a:p>
        </p:txBody>
      </p:sp>
      <p:sp>
        <p:nvSpPr>
          <p:cNvPr id="4" name="Date Placeholder 3"/>
          <p:cNvSpPr>
            <a:spLocks noGrp="1"/>
          </p:cNvSpPr>
          <p:nvPr>
            <p:ph type="dt" sz="half" idx="10"/>
          </p:nvPr>
        </p:nvSpPr>
        <p:spPr/>
        <p:txBody>
          <a:bodyPr/>
          <a:lstStyle/>
          <a:p>
            <a:pPr>
              <a:defRPr/>
            </a:pPr>
            <a:fld id="{12B999DD-4FA6-4CCD-AC82-B063853DD8CF}" type="datetime3">
              <a:rPr lang="en-US" smtClean="0"/>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smtClean="0"/>
              <a:t>Fair Housing Act Presentation</a:t>
            </a:r>
            <a:endParaRPr lang="en-US" dirty="0"/>
          </a:p>
        </p:txBody>
      </p:sp>
      <p:sp>
        <p:nvSpPr>
          <p:cNvPr id="6" name="Slide Number Placeholder 5"/>
          <p:cNvSpPr>
            <a:spLocks noGrp="1"/>
          </p:cNvSpPr>
          <p:nvPr>
            <p:ph type="sldNum" sz="quarter" idx="12"/>
          </p:nvPr>
        </p:nvSpPr>
        <p:spPr/>
        <p:txBody>
          <a:bodyPr/>
          <a:lstStyle/>
          <a:p>
            <a:pPr>
              <a:defRPr/>
            </a:pPr>
            <a:fld id="{B5E25C6B-BBB5-4B1E-A5FF-A2D4B12877F9}" type="slidenum">
              <a:rPr lang="en-US" smtClean="0"/>
              <a:pPr>
                <a:defRPr/>
              </a:pPr>
              <a:t>70</a:t>
            </a:fld>
            <a:endParaRPr lang="en-US" dirty="0"/>
          </a:p>
        </p:txBody>
      </p:sp>
    </p:spTree>
    <p:extLst>
      <p:ext uri="{BB962C8B-B14F-4D97-AF65-F5344CB8AC3E}">
        <p14:creationId xmlns:p14="http://schemas.microsoft.com/office/powerpoint/2010/main" val="32147160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Mediation in Fair Housing</a:t>
            </a:r>
            <a:endParaRPr lang="ne-NP" dirty="0"/>
          </a:p>
        </p:txBody>
      </p:sp>
      <p:sp>
        <p:nvSpPr>
          <p:cNvPr id="3" name="Content Placeholder 2"/>
          <p:cNvSpPr>
            <a:spLocks noGrp="1"/>
          </p:cNvSpPr>
          <p:nvPr>
            <p:ph idx="1"/>
          </p:nvPr>
        </p:nvSpPr>
        <p:spPr>
          <a:xfrm>
            <a:off x="457200" y="1600200"/>
            <a:ext cx="8229600" cy="4495800"/>
          </a:xfrm>
        </p:spPr>
        <p:txBody>
          <a:bodyPr/>
          <a:lstStyle/>
          <a:p>
            <a:pPr marL="0" indent="0">
              <a:buNone/>
            </a:pPr>
            <a:r>
              <a:rPr lang="en-US" sz="2400" dirty="0">
                <a:effectLst>
                  <a:outerShdw blurRad="38100" dist="38100" dir="2700000" algn="tl">
                    <a:srgbClr val="000000">
                      <a:alpha val="43137"/>
                    </a:srgbClr>
                  </a:outerShdw>
                </a:effectLst>
              </a:rPr>
              <a:t>What Is Mediation</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a:p>
            <a:r>
              <a:rPr lang="en-US" sz="2400" dirty="0">
                <a:effectLst>
                  <a:outerShdw blurRad="38100" dist="38100" dir="2700000" algn="tl">
                    <a:srgbClr val="000000">
                      <a:alpha val="43137"/>
                    </a:srgbClr>
                  </a:outerShdw>
                </a:effectLst>
              </a:rPr>
              <a:t>Mediation is a facilitated conversation by an objective certified professional mediator who is trained to assist two or more parties in a dispute.  Mediators facilitate a process in which both parties are heard and then have the opportunity to reach agreements about those items most important to them</a:t>
            </a:r>
            <a:r>
              <a:rPr lang="en-US" sz="2400" dirty="0" smtClean="0">
                <a:effectLst>
                  <a:outerShdw blurRad="38100" dist="38100" dir="2700000" algn="tl">
                    <a:srgbClr val="000000">
                      <a:alpha val="43137"/>
                    </a:srgbClr>
                  </a:outerShdw>
                </a:effectLst>
              </a:rPr>
              <a:t>.  In some cases, IFHC uses mediation.</a:t>
            </a:r>
            <a:endParaRPr lang="en-US" sz="2400" dirty="0">
              <a:effectLst>
                <a:outerShdw blurRad="38100" dist="38100" dir="2700000" algn="tl">
                  <a:srgbClr val="000000">
                    <a:alpha val="43137"/>
                  </a:srgbClr>
                </a:outerShdw>
              </a:effectLst>
            </a:endParaRPr>
          </a:p>
          <a:p>
            <a:pPr marL="0" indent="0">
              <a:buNone/>
            </a:pPr>
            <a:endParaRPr lang="en-US" sz="2400" dirty="0"/>
          </a:p>
          <a:p>
            <a:r>
              <a:rPr lang="en-US" sz="2400" dirty="0" smtClean="0"/>
              <a:t>During the HUD complaint process, the investigator acts as the mediator.  </a:t>
            </a:r>
          </a:p>
          <a:p>
            <a:pPr marL="0" indent="0">
              <a:buNone/>
            </a:pPr>
            <a:endParaRPr lang="ne-NP" sz="2400" dirty="0"/>
          </a:p>
        </p:txBody>
      </p:sp>
      <p:sp>
        <p:nvSpPr>
          <p:cNvPr id="4" name="Date Placeholder 3"/>
          <p:cNvSpPr>
            <a:spLocks noGrp="1"/>
          </p:cNvSpPr>
          <p:nvPr>
            <p:ph type="dt" sz="half" idx="10"/>
          </p:nvPr>
        </p:nvSpPr>
        <p:spPr/>
        <p:txBody>
          <a:bodyPr/>
          <a:lstStyle/>
          <a:p>
            <a:pPr>
              <a:defRPr/>
            </a:pPr>
            <a:fld id="{12B999DD-4FA6-4CCD-AC82-B063853DD8CF}" type="datetime3">
              <a:rPr lang="en-US" smtClean="0"/>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smtClean="0"/>
              <a:t>Fair Housing Act Presentation</a:t>
            </a:r>
            <a:endParaRPr lang="en-US" dirty="0"/>
          </a:p>
        </p:txBody>
      </p:sp>
      <p:sp>
        <p:nvSpPr>
          <p:cNvPr id="6" name="Slide Number Placeholder 5"/>
          <p:cNvSpPr>
            <a:spLocks noGrp="1"/>
          </p:cNvSpPr>
          <p:nvPr>
            <p:ph type="sldNum" sz="quarter" idx="12"/>
          </p:nvPr>
        </p:nvSpPr>
        <p:spPr/>
        <p:txBody>
          <a:bodyPr/>
          <a:lstStyle/>
          <a:p>
            <a:pPr>
              <a:defRPr/>
            </a:pPr>
            <a:fld id="{B5E25C6B-BBB5-4B1E-A5FF-A2D4B12877F9}" type="slidenum">
              <a:rPr lang="en-US" smtClean="0"/>
              <a:pPr>
                <a:defRPr/>
              </a:pPr>
              <a:t>71</a:t>
            </a:fld>
            <a:endParaRPr lang="en-US" dirty="0"/>
          </a:p>
        </p:txBody>
      </p:sp>
    </p:spTree>
    <p:extLst>
      <p:ext uri="{BB962C8B-B14F-4D97-AF65-F5344CB8AC3E}">
        <p14:creationId xmlns:p14="http://schemas.microsoft.com/office/powerpoint/2010/main" val="25475869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Mediation Role Plays</a:t>
            </a:r>
            <a:endParaRPr lang="ne-NP" dirty="0"/>
          </a:p>
        </p:txBody>
      </p:sp>
      <p:sp>
        <p:nvSpPr>
          <p:cNvPr id="3" name="Content Placeholder 2"/>
          <p:cNvSpPr>
            <a:spLocks noGrp="1"/>
          </p:cNvSpPr>
          <p:nvPr>
            <p:ph idx="1"/>
          </p:nvPr>
        </p:nvSpPr>
        <p:spPr>
          <a:xfrm>
            <a:off x="457200" y="1524000"/>
            <a:ext cx="8229600" cy="4572000"/>
          </a:xfrm>
        </p:spPr>
        <p:txBody>
          <a:bodyPr/>
          <a:lstStyle/>
          <a:p>
            <a:pPr marL="457200" lvl="1" indent="0">
              <a:buNone/>
            </a:pPr>
            <a:endParaRPr lang="en-US" dirty="0" smtClean="0"/>
          </a:p>
          <a:p>
            <a:r>
              <a:rPr lang="en-US" dirty="0" smtClean="0"/>
              <a:t>Scenario </a:t>
            </a:r>
            <a:r>
              <a:rPr lang="en-US" dirty="0" smtClean="0"/>
              <a:t>One</a:t>
            </a:r>
            <a:r>
              <a:rPr lang="en-US" dirty="0" smtClean="0"/>
              <a:t>: </a:t>
            </a:r>
            <a:r>
              <a:rPr lang="en-US" dirty="0" smtClean="0"/>
              <a:t>Eviction for Service </a:t>
            </a:r>
            <a:r>
              <a:rPr lang="en-US" dirty="0" smtClean="0"/>
              <a:t>Animal</a:t>
            </a:r>
            <a:endParaRPr lang="en-US" dirty="0" smtClean="0"/>
          </a:p>
          <a:p>
            <a:pPr lvl="1"/>
            <a:endParaRPr lang="en-US" dirty="0" smtClean="0"/>
          </a:p>
          <a:p>
            <a:r>
              <a:rPr lang="en-US" dirty="0" smtClean="0"/>
              <a:t>Scenario </a:t>
            </a:r>
            <a:r>
              <a:rPr lang="en-US" dirty="0" smtClean="0"/>
              <a:t>Two:  </a:t>
            </a:r>
            <a:r>
              <a:rPr lang="en-US" dirty="0" smtClean="0"/>
              <a:t>Eviction for Nonpayment of </a:t>
            </a:r>
            <a:r>
              <a:rPr lang="en-US" dirty="0" smtClean="0"/>
              <a:t>Rent</a:t>
            </a:r>
          </a:p>
          <a:p>
            <a:r>
              <a:rPr lang="en-US" dirty="0" smtClean="0"/>
              <a:t>Debriefing</a:t>
            </a:r>
            <a:endParaRPr lang="en-US" dirty="0" smtClean="0"/>
          </a:p>
          <a:p>
            <a:pPr marL="0" indent="0">
              <a:buNone/>
            </a:pPr>
            <a:endParaRPr lang="en-US" dirty="0" smtClean="0"/>
          </a:p>
        </p:txBody>
      </p:sp>
      <p:sp>
        <p:nvSpPr>
          <p:cNvPr id="4" name="Date Placeholder 3"/>
          <p:cNvSpPr>
            <a:spLocks noGrp="1"/>
          </p:cNvSpPr>
          <p:nvPr>
            <p:ph type="dt" sz="half" idx="10"/>
          </p:nvPr>
        </p:nvSpPr>
        <p:spPr/>
        <p:txBody>
          <a:bodyPr/>
          <a:lstStyle/>
          <a:p>
            <a:pPr>
              <a:defRPr/>
            </a:pPr>
            <a:fld id="{12B999DD-4FA6-4CCD-AC82-B063853DD8CF}" type="datetime3">
              <a:rPr lang="en-US" smtClean="0"/>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smtClean="0"/>
              <a:t>Fair Housing Act Presentation</a:t>
            </a:r>
            <a:endParaRPr lang="en-US" dirty="0"/>
          </a:p>
        </p:txBody>
      </p:sp>
      <p:sp>
        <p:nvSpPr>
          <p:cNvPr id="6" name="Slide Number Placeholder 5"/>
          <p:cNvSpPr>
            <a:spLocks noGrp="1"/>
          </p:cNvSpPr>
          <p:nvPr>
            <p:ph type="sldNum" sz="quarter" idx="12"/>
          </p:nvPr>
        </p:nvSpPr>
        <p:spPr/>
        <p:txBody>
          <a:bodyPr/>
          <a:lstStyle/>
          <a:p>
            <a:pPr>
              <a:defRPr/>
            </a:pPr>
            <a:fld id="{B5E25C6B-BBB5-4B1E-A5FF-A2D4B12877F9}" type="slidenum">
              <a:rPr lang="en-US" smtClean="0"/>
              <a:pPr>
                <a:defRPr/>
              </a:pPr>
              <a:t>72</a:t>
            </a:fld>
            <a:endParaRPr lang="en-US" dirty="0"/>
          </a:p>
        </p:txBody>
      </p:sp>
    </p:spTree>
    <p:extLst>
      <p:ext uri="{BB962C8B-B14F-4D97-AF65-F5344CB8AC3E}">
        <p14:creationId xmlns:p14="http://schemas.microsoft.com/office/powerpoint/2010/main" val="25414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3600" dirty="0" smtClean="0"/>
              <a:t>Fair Housing Post-Quiz</a:t>
            </a:r>
            <a:endParaRPr lang="en-US" sz="3600" dirty="0"/>
          </a:p>
        </p:txBody>
      </p:sp>
      <p:sp>
        <p:nvSpPr>
          <p:cNvPr id="3" name="Content Placeholder 2"/>
          <p:cNvSpPr>
            <a:spLocks noGrp="1"/>
          </p:cNvSpPr>
          <p:nvPr>
            <p:ph idx="1"/>
          </p:nvPr>
        </p:nvSpPr>
        <p:spPr>
          <a:xfrm>
            <a:off x="457200" y="762000"/>
            <a:ext cx="8229600" cy="5334000"/>
          </a:xfrm>
        </p:spPr>
        <p:txBody>
          <a:bodyPr/>
          <a:lstStyle/>
          <a:p>
            <a:endParaRPr lang="en-US" sz="1800" dirty="0" smtClean="0"/>
          </a:p>
          <a:p>
            <a:r>
              <a:rPr lang="en-US" sz="1800" dirty="0" smtClean="0"/>
              <a:t>5. </a:t>
            </a:r>
            <a:r>
              <a:rPr lang="en-US" sz="1800" dirty="0"/>
              <a:t>An apartment building owner may legally reject an applicant with a history of mental illness, though he/she is not a danger to others</a:t>
            </a:r>
            <a:r>
              <a:rPr lang="en-US" sz="1800" dirty="0" smtClean="0"/>
              <a:t>.</a:t>
            </a:r>
          </a:p>
          <a:p>
            <a:endParaRPr lang="en-US" sz="1800" dirty="0"/>
          </a:p>
          <a:p>
            <a:r>
              <a:rPr lang="en-US" sz="1800" dirty="0" smtClean="0"/>
              <a:t>6. </a:t>
            </a:r>
            <a:r>
              <a:rPr lang="en-US" sz="1800" dirty="0"/>
              <a:t>Under federal law, indicating a preference based on religion in advertising an available apartment is perfectly legal</a:t>
            </a:r>
            <a:r>
              <a:rPr lang="en-US" sz="1800" dirty="0" smtClean="0"/>
              <a:t>.</a:t>
            </a:r>
          </a:p>
          <a:p>
            <a:endParaRPr lang="en-US" sz="1800" dirty="0"/>
          </a:p>
          <a:p>
            <a:r>
              <a:rPr lang="en-US" sz="1800" dirty="0" smtClean="0"/>
              <a:t>7. It </a:t>
            </a:r>
            <a:r>
              <a:rPr lang="en-US" sz="1800" dirty="0"/>
              <a:t>is </a:t>
            </a:r>
            <a:r>
              <a:rPr lang="en-US" sz="1800" dirty="0" smtClean="0"/>
              <a:t>unlawful for the housing provider’s </a:t>
            </a:r>
            <a:r>
              <a:rPr lang="en-US" sz="1800" dirty="0"/>
              <a:t>model apartment to be located on the second floor of </a:t>
            </a:r>
            <a:r>
              <a:rPr lang="en-US" sz="1800" dirty="0" smtClean="0"/>
              <a:t>the </a:t>
            </a:r>
            <a:r>
              <a:rPr lang="en-US" sz="1800" dirty="0"/>
              <a:t>building </a:t>
            </a:r>
            <a:r>
              <a:rPr lang="en-US" sz="1800" dirty="0" smtClean="0"/>
              <a:t>when there </a:t>
            </a:r>
            <a:r>
              <a:rPr lang="en-US" sz="1800" dirty="0"/>
              <a:t>is no elevator</a:t>
            </a:r>
            <a:r>
              <a:rPr lang="en-US" sz="1800" dirty="0" smtClean="0"/>
              <a:t>.</a:t>
            </a:r>
          </a:p>
          <a:p>
            <a:endParaRPr lang="en-US" sz="1800" dirty="0"/>
          </a:p>
          <a:p>
            <a:r>
              <a:rPr lang="en-US" sz="1800" dirty="0" smtClean="0"/>
              <a:t>8.  It is perfectly fine that our management team uses family members of tenants, even children, to interpret housing matters for us.  </a:t>
            </a:r>
            <a:endParaRPr lang="en-US" sz="1800" dirty="0"/>
          </a:p>
          <a:p>
            <a:endParaRPr lang="en-US" sz="1800" dirty="0"/>
          </a:p>
        </p:txBody>
      </p:sp>
      <p:sp>
        <p:nvSpPr>
          <p:cNvPr id="4" name="Date Placeholder 3"/>
          <p:cNvSpPr>
            <a:spLocks noGrp="1"/>
          </p:cNvSpPr>
          <p:nvPr>
            <p:ph type="dt" sz="half" idx="10"/>
          </p:nvPr>
        </p:nvSpPr>
        <p:spPr/>
        <p:txBody>
          <a:bodyPr/>
          <a:lstStyle/>
          <a:p>
            <a:pPr>
              <a:defRPr/>
            </a:pPr>
            <a:fld id="{12B999DD-4FA6-4CCD-AC82-B063853DD8CF}" type="datetime3">
              <a:rPr lang="en-US" smtClean="0"/>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smtClean="0"/>
              <a:t>Fair Housing Act Presentation</a:t>
            </a:r>
            <a:endParaRPr lang="en-US" dirty="0"/>
          </a:p>
        </p:txBody>
      </p:sp>
      <p:sp>
        <p:nvSpPr>
          <p:cNvPr id="6" name="Slide Number Placeholder 5"/>
          <p:cNvSpPr>
            <a:spLocks noGrp="1"/>
          </p:cNvSpPr>
          <p:nvPr>
            <p:ph type="sldNum" sz="quarter" idx="12"/>
          </p:nvPr>
        </p:nvSpPr>
        <p:spPr/>
        <p:txBody>
          <a:bodyPr/>
          <a:lstStyle/>
          <a:p>
            <a:pPr>
              <a:defRPr/>
            </a:pPr>
            <a:fld id="{B5E25C6B-BBB5-4B1E-A5FF-A2D4B12877F9}" type="slidenum">
              <a:rPr lang="en-US" smtClean="0"/>
              <a:pPr>
                <a:defRPr/>
              </a:pPr>
              <a:t>73</a:t>
            </a:fld>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Answer Key</a:t>
            </a:r>
            <a:endParaRPr lang="en-US" dirty="0"/>
          </a:p>
        </p:txBody>
      </p:sp>
      <p:sp>
        <p:nvSpPr>
          <p:cNvPr id="3" name="Content Placeholder 2"/>
          <p:cNvSpPr>
            <a:spLocks noGrp="1"/>
          </p:cNvSpPr>
          <p:nvPr>
            <p:ph idx="1"/>
          </p:nvPr>
        </p:nvSpPr>
        <p:spPr/>
        <p:txBody>
          <a:bodyPr/>
          <a:lstStyle/>
          <a:p>
            <a:r>
              <a:rPr lang="da-DK" i="1" dirty="0" smtClean="0"/>
              <a:t>1. False 2. True 3. False 4. False 5. False</a:t>
            </a:r>
          </a:p>
          <a:p>
            <a:r>
              <a:rPr lang="da-DK" i="1" dirty="0" smtClean="0"/>
              <a:t>6. False 7. </a:t>
            </a:r>
            <a:r>
              <a:rPr lang="da-DK" i="1" dirty="0" smtClean="0"/>
              <a:t>True 8. False.</a:t>
            </a:r>
            <a:endParaRPr lang="da-DK" i="1" dirty="0" smtClean="0"/>
          </a:p>
          <a:p>
            <a:pPr>
              <a:buNone/>
            </a:pPr>
            <a:r>
              <a:rPr lang="en-US" dirty="0" smtClean="0"/>
              <a:t> </a:t>
            </a:r>
            <a:endParaRPr lang="en-US" dirty="0"/>
          </a:p>
        </p:txBody>
      </p:sp>
      <p:sp>
        <p:nvSpPr>
          <p:cNvPr id="4" name="Date Placeholder 3"/>
          <p:cNvSpPr>
            <a:spLocks noGrp="1"/>
          </p:cNvSpPr>
          <p:nvPr>
            <p:ph type="dt" sz="half" idx="10"/>
          </p:nvPr>
        </p:nvSpPr>
        <p:spPr/>
        <p:txBody>
          <a:bodyPr/>
          <a:lstStyle/>
          <a:p>
            <a:pPr>
              <a:defRPr/>
            </a:pPr>
            <a:fld id="{12B999DD-4FA6-4CCD-AC82-B063853DD8CF}" type="datetime3">
              <a:rPr lang="en-US" smtClean="0"/>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smtClean="0"/>
              <a:t>Fair Housing Act Presentation</a:t>
            </a:r>
            <a:endParaRPr lang="en-US" dirty="0"/>
          </a:p>
        </p:txBody>
      </p:sp>
      <p:sp>
        <p:nvSpPr>
          <p:cNvPr id="6" name="Slide Number Placeholder 5"/>
          <p:cNvSpPr>
            <a:spLocks noGrp="1"/>
          </p:cNvSpPr>
          <p:nvPr>
            <p:ph type="sldNum" sz="quarter" idx="12"/>
          </p:nvPr>
        </p:nvSpPr>
        <p:spPr/>
        <p:txBody>
          <a:bodyPr/>
          <a:lstStyle/>
          <a:p>
            <a:pPr>
              <a:defRPr/>
            </a:pPr>
            <a:fld id="{B5E25C6B-BBB5-4B1E-A5FF-A2D4B12877F9}" type="slidenum">
              <a:rPr lang="en-US" smtClean="0"/>
              <a:pPr>
                <a:defRPr/>
              </a:pPr>
              <a:t>74</a:t>
            </a:fld>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4780E975-1F76-4DB5-A78C-1AA0C17607CD}" type="datetime3">
              <a:rPr lang="en-US"/>
              <a:pPr>
                <a:defRPr/>
              </a:pPr>
              <a:t>18 March 2014</a:t>
            </a:fld>
            <a:endParaRPr lang="en-US" dirty="0"/>
          </a:p>
        </p:txBody>
      </p:sp>
      <p:sp>
        <p:nvSpPr>
          <p:cNvPr id="6" name="Footer Placeholder 4"/>
          <p:cNvSpPr>
            <a:spLocks noGrp="1"/>
          </p:cNvSpPr>
          <p:nvPr>
            <p:ph type="ftr" sz="quarter" idx="11"/>
          </p:nvPr>
        </p:nvSpPr>
        <p:spPr/>
        <p:txBody>
          <a:bodyPr/>
          <a:lstStyle/>
          <a:p>
            <a:pPr>
              <a:defRPr/>
            </a:pPr>
            <a:r>
              <a:rPr lang="en-US" dirty="0"/>
              <a:t>Fair Housing Act Presentation</a:t>
            </a:r>
          </a:p>
        </p:txBody>
      </p:sp>
      <p:sp>
        <p:nvSpPr>
          <p:cNvPr id="7" name="Slide Number Placeholder 5"/>
          <p:cNvSpPr>
            <a:spLocks noGrp="1"/>
          </p:cNvSpPr>
          <p:nvPr>
            <p:ph type="sldNum" sz="quarter" idx="12"/>
          </p:nvPr>
        </p:nvSpPr>
        <p:spPr/>
        <p:txBody>
          <a:bodyPr/>
          <a:lstStyle/>
          <a:p>
            <a:pPr>
              <a:defRPr/>
            </a:pPr>
            <a:fld id="{7FB48F55-85D6-4F92-BAAE-B4088E5207BB}" type="slidenum">
              <a:rPr lang="en-US"/>
              <a:pPr>
                <a:defRPr/>
              </a:pPr>
              <a:t>75</a:t>
            </a:fld>
            <a:endParaRPr lang="en-US" dirty="0"/>
          </a:p>
        </p:txBody>
      </p:sp>
      <p:sp>
        <p:nvSpPr>
          <p:cNvPr id="103426" name="Rectangle 2"/>
          <p:cNvSpPr>
            <a:spLocks noGrp="1" noChangeArrowheads="1"/>
          </p:cNvSpPr>
          <p:nvPr>
            <p:ph type="title"/>
          </p:nvPr>
        </p:nvSpPr>
        <p:spPr>
          <a:xfrm>
            <a:off x="827088" y="765175"/>
            <a:ext cx="7772400" cy="1143000"/>
          </a:xfrm>
        </p:spPr>
        <p:txBody>
          <a:bodyPr/>
          <a:lstStyle/>
          <a:p>
            <a:pPr eaLnBrk="1" hangingPunct="1">
              <a:defRPr/>
            </a:pPr>
            <a:r>
              <a:rPr lang="en-US" sz="4000" dirty="0" smtClean="0"/>
              <a:t>Please contact the following with any questions and/or concerns:</a:t>
            </a:r>
            <a:br>
              <a:rPr lang="en-US" sz="4000" dirty="0" smtClean="0"/>
            </a:br>
            <a:r>
              <a:rPr lang="en-US" sz="4000" dirty="0" smtClean="0"/>
              <a:t/>
            </a:r>
            <a:br>
              <a:rPr lang="en-US" sz="4000" dirty="0" smtClean="0"/>
            </a:br>
            <a:endParaRPr lang="en-US" sz="4000" dirty="0" smtClean="0"/>
          </a:p>
        </p:txBody>
      </p:sp>
      <p:sp>
        <p:nvSpPr>
          <p:cNvPr id="103427" name="Rectangle 3"/>
          <p:cNvSpPr>
            <a:spLocks noGrp="1" noChangeArrowheads="1"/>
          </p:cNvSpPr>
          <p:nvPr>
            <p:ph type="body" idx="1"/>
          </p:nvPr>
        </p:nvSpPr>
        <p:spPr>
          <a:xfrm>
            <a:off x="323850" y="1844675"/>
            <a:ext cx="3816350" cy="4251325"/>
          </a:xfrm>
        </p:spPr>
        <p:txBody>
          <a:bodyPr/>
          <a:lstStyle/>
          <a:p>
            <a:pPr algn="ctr" eaLnBrk="1" hangingPunct="1">
              <a:lnSpc>
                <a:spcPct val="80000"/>
              </a:lnSpc>
              <a:buFont typeface="Wingdings" pitchFamily="2" charset="2"/>
              <a:buNone/>
              <a:defRPr/>
            </a:pPr>
            <a:r>
              <a:rPr lang="en-US" sz="1800" dirty="0" smtClean="0">
                <a:solidFill>
                  <a:schemeClr val="tx2"/>
                </a:solidFill>
              </a:rPr>
              <a:t>U.S. Department of Housing and Urban Development (HUD)</a:t>
            </a:r>
          </a:p>
          <a:p>
            <a:pPr algn="ctr" eaLnBrk="1" hangingPunct="1">
              <a:lnSpc>
                <a:spcPct val="80000"/>
              </a:lnSpc>
              <a:buFont typeface="Wingdings" pitchFamily="2" charset="2"/>
              <a:buNone/>
              <a:defRPr/>
            </a:pPr>
            <a:r>
              <a:rPr lang="en-US" sz="1800" dirty="0" smtClean="0">
                <a:solidFill>
                  <a:schemeClr val="tx2"/>
                </a:solidFill>
              </a:rPr>
              <a:t>1-800-669-9777</a:t>
            </a:r>
          </a:p>
          <a:p>
            <a:pPr algn="ctr" eaLnBrk="1" hangingPunct="1">
              <a:lnSpc>
                <a:spcPct val="80000"/>
              </a:lnSpc>
              <a:buFont typeface="Wingdings" pitchFamily="2" charset="2"/>
              <a:buNone/>
              <a:defRPr/>
            </a:pPr>
            <a:r>
              <a:rPr lang="en-US" sz="1800" dirty="0" smtClean="0">
                <a:solidFill>
                  <a:schemeClr val="tx2"/>
                </a:solidFill>
              </a:rPr>
              <a:t>-or-</a:t>
            </a:r>
          </a:p>
          <a:p>
            <a:pPr algn="ctr" eaLnBrk="1" hangingPunct="1">
              <a:lnSpc>
                <a:spcPct val="80000"/>
              </a:lnSpc>
              <a:buFont typeface="Wingdings" pitchFamily="2" charset="2"/>
              <a:buNone/>
              <a:defRPr/>
            </a:pPr>
            <a:r>
              <a:rPr lang="en-US" sz="1800" dirty="0" smtClean="0">
                <a:solidFill>
                  <a:schemeClr val="tx2"/>
                </a:solidFill>
              </a:rPr>
              <a:t>1-800-927-9275 (TDD)</a:t>
            </a:r>
          </a:p>
          <a:p>
            <a:pPr algn="ctr" eaLnBrk="1" hangingPunct="1">
              <a:lnSpc>
                <a:spcPct val="80000"/>
              </a:lnSpc>
              <a:buFont typeface="Wingdings" pitchFamily="2" charset="2"/>
              <a:buNone/>
              <a:defRPr/>
            </a:pPr>
            <a:r>
              <a:rPr lang="en-US" sz="1800" dirty="0" smtClean="0">
                <a:solidFill>
                  <a:schemeClr val="tx2"/>
                </a:solidFill>
              </a:rPr>
              <a:t>www.hud.gov</a:t>
            </a:r>
          </a:p>
          <a:p>
            <a:pPr algn="ctr" eaLnBrk="1" hangingPunct="1">
              <a:lnSpc>
                <a:spcPct val="80000"/>
              </a:lnSpc>
              <a:buFont typeface="Wingdings" pitchFamily="2" charset="2"/>
              <a:buNone/>
              <a:defRPr/>
            </a:pPr>
            <a:endParaRPr lang="en-US" sz="1800" dirty="0" smtClean="0">
              <a:solidFill>
                <a:schemeClr val="tx2"/>
              </a:solidFill>
            </a:endParaRPr>
          </a:p>
          <a:p>
            <a:pPr algn="ctr" eaLnBrk="1" hangingPunct="1">
              <a:lnSpc>
                <a:spcPct val="80000"/>
              </a:lnSpc>
              <a:buFont typeface="Wingdings" pitchFamily="2" charset="2"/>
              <a:buNone/>
              <a:defRPr/>
            </a:pPr>
            <a:endParaRPr lang="en-US" sz="1800" dirty="0" smtClean="0">
              <a:solidFill>
                <a:schemeClr val="tx2"/>
              </a:solidFill>
            </a:endParaRPr>
          </a:p>
          <a:p>
            <a:pPr algn="ctr" eaLnBrk="1" hangingPunct="1">
              <a:lnSpc>
                <a:spcPct val="80000"/>
              </a:lnSpc>
              <a:buFont typeface="Wingdings" pitchFamily="2" charset="2"/>
              <a:buNone/>
              <a:defRPr/>
            </a:pPr>
            <a:r>
              <a:rPr lang="en-US" sz="1800" dirty="0" smtClean="0">
                <a:solidFill>
                  <a:schemeClr val="tx2"/>
                </a:solidFill>
              </a:rPr>
              <a:t>Intermountain Fair Housing Council</a:t>
            </a:r>
          </a:p>
          <a:p>
            <a:pPr algn="ctr" eaLnBrk="1" hangingPunct="1">
              <a:lnSpc>
                <a:spcPct val="80000"/>
              </a:lnSpc>
              <a:buFont typeface="Wingdings" pitchFamily="2" charset="2"/>
              <a:buNone/>
              <a:defRPr/>
            </a:pPr>
            <a:r>
              <a:rPr lang="en-US" sz="1800" dirty="0" smtClean="0">
                <a:solidFill>
                  <a:schemeClr val="tx2"/>
                </a:solidFill>
              </a:rPr>
              <a:t>(208) 383-0695 in Boise</a:t>
            </a:r>
          </a:p>
          <a:p>
            <a:pPr algn="ctr" eaLnBrk="1" hangingPunct="1">
              <a:lnSpc>
                <a:spcPct val="80000"/>
              </a:lnSpc>
              <a:buFont typeface="Wingdings" pitchFamily="2" charset="2"/>
              <a:buNone/>
              <a:defRPr/>
            </a:pPr>
            <a:r>
              <a:rPr lang="en-US" sz="1800" dirty="0" smtClean="0">
                <a:solidFill>
                  <a:schemeClr val="tx2"/>
                </a:solidFill>
              </a:rPr>
              <a:t>-or-</a:t>
            </a:r>
          </a:p>
          <a:p>
            <a:pPr algn="ctr" eaLnBrk="1" hangingPunct="1">
              <a:lnSpc>
                <a:spcPct val="80000"/>
              </a:lnSpc>
              <a:buFont typeface="Wingdings" pitchFamily="2" charset="2"/>
              <a:buNone/>
              <a:defRPr/>
            </a:pPr>
            <a:r>
              <a:rPr lang="en-US" sz="1800" dirty="0" smtClean="0">
                <a:solidFill>
                  <a:schemeClr val="tx2"/>
                </a:solidFill>
              </a:rPr>
              <a:t>1-800-717-0695 (toll-free)</a:t>
            </a:r>
          </a:p>
          <a:p>
            <a:pPr eaLnBrk="1" hangingPunct="1">
              <a:lnSpc>
                <a:spcPct val="80000"/>
              </a:lnSpc>
              <a:buFont typeface="Wingdings" pitchFamily="2" charset="2"/>
              <a:buNone/>
              <a:defRPr/>
            </a:pPr>
            <a:endParaRPr lang="en-US" sz="1800" dirty="0" smtClean="0">
              <a:solidFill>
                <a:schemeClr val="tx2"/>
              </a:solidFill>
            </a:endParaRPr>
          </a:p>
        </p:txBody>
      </p:sp>
      <p:sp>
        <p:nvSpPr>
          <p:cNvPr id="58375" name="Text Box 4"/>
          <p:cNvSpPr txBox="1">
            <a:spLocks noChangeArrowheads="1"/>
          </p:cNvSpPr>
          <p:nvPr/>
        </p:nvSpPr>
        <p:spPr bwMode="auto">
          <a:xfrm>
            <a:off x="4356100" y="1676400"/>
            <a:ext cx="4465638" cy="5078313"/>
          </a:xfrm>
          <a:prstGeom prst="rect">
            <a:avLst/>
          </a:prstGeom>
          <a:noFill/>
          <a:ln w="9525">
            <a:noFill/>
            <a:miter lim="800000"/>
            <a:headEnd/>
            <a:tailEnd/>
          </a:ln>
        </p:spPr>
        <p:txBody>
          <a:bodyPr wrap="square">
            <a:spAutoFit/>
          </a:bodyPr>
          <a:lstStyle/>
          <a:p>
            <a:pPr lvl="1">
              <a:spcBef>
                <a:spcPct val="50000"/>
              </a:spcBef>
            </a:pPr>
            <a:r>
              <a:rPr lang="en-US" sz="2400" dirty="0"/>
              <a:t>Web Resources:</a:t>
            </a:r>
          </a:p>
          <a:p>
            <a:pPr>
              <a:spcBef>
                <a:spcPct val="50000"/>
              </a:spcBef>
              <a:buFontTx/>
              <a:buChar char="•"/>
            </a:pPr>
            <a:r>
              <a:rPr lang="en-US" sz="2000" dirty="0">
                <a:solidFill>
                  <a:schemeClr val="hlink"/>
                </a:solidFill>
                <a:hlinkClick r:id="rId2"/>
              </a:rPr>
              <a:t>www.fairhousinglaw.org</a:t>
            </a:r>
            <a:endParaRPr lang="en-US" sz="2000" dirty="0">
              <a:solidFill>
                <a:schemeClr val="hlink"/>
              </a:solidFill>
            </a:endParaRPr>
          </a:p>
          <a:p>
            <a:pPr>
              <a:spcBef>
                <a:spcPct val="50000"/>
              </a:spcBef>
              <a:buFontTx/>
              <a:buChar char="•"/>
            </a:pPr>
            <a:r>
              <a:rPr lang="en-US" sz="2000" dirty="0">
                <a:solidFill>
                  <a:schemeClr val="hlink"/>
                </a:solidFill>
                <a:hlinkClick r:id="rId3"/>
              </a:rPr>
              <a:t>www.nationalfairhousing.org</a:t>
            </a:r>
            <a:endParaRPr lang="en-US" sz="2000" dirty="0">
              <a:solidFill>
                <a:schemeClr val="hlink"/>
              </a:solidFill>
            </a:endParaRPr>
          </a:p>
          <a:p>
            <a:pPr>
              <a:spcBef>
                <a:spcPct val="50000"/>
              </a:spcBef>
              <a:buFontTx/>
              <a:buChar char="•"/>
            </a:pPr>
            <a:r>
              <a:rPr lang="en-US" sz="2000" dirty="0">
                <a:solidFill>
                  <a:schemeClr val="hlink"/>
                </a:solidFill>
                <a:hlinkClick r:id="rId4"/>
              </a:rPr>
              <a:t>http://fairhousing.jmls.edu/</a:t>
            </a:r>
            <a:endParaRPr lang="en-US" sz="2000" dirty="0">
              <a:solidFill>
                <a:schemeClr val="hlink"/>
              </a:solidFill>
            </a:endParaRPr>
          </a:p>
          <a:p>
            <a:pPr>
              <a:spcBef>
                <a:spcPct val="50000"/>
              </a:spcBef>
              <a:buFontTx/>
              <a:buChar char="•"/>
            </a:pPr>
            <a:r>
              <a:rPr lang="en-US" sz="2000" dirty="0">
                <a:solidFill>
                  <a:schemeClr val="hlink"/>
                </a:solidFill>
              </a:rPr>
              <a:t>http://www.usdoj.gov/crt/housing/</a:t>
            </a:r>
          </a:p>
          <a:p>
            <a:pPr>
              <a:spcBef>
                <a:spcPct val="50000"/>
              </a:spcBef>
              <a:buFontTx/>
              <a:buChar char="•"/>
            </a:pPr>
            <a:r>
              <a:rPr lang="en-US" sz="2000" dirty="0">
                <a:solidFill>
                  <a:schemeClr val="hlink"/>
                </a:solidFill>
              </a:rPr>
              <a:t>www2.state.id.us/ihrc/about.htm</a:t>
            </a:r>
          </a:p>
          <a:p>
            <a:pPr>
              <a:spcBef>
                <a:spcPct val="50000"/>
              </a:spcBef>
              <a:buFontTx/>
              <a:buChar char="•"/>
            </a:pPr>
            <a:r>
              <a:rPr lang="en-US" sz="2000" dirty="0">
                <a:solidFill>
                  <a:schemeClr val="hlink"/>
                </a:solidFill>
                <a:hlinkClick r:id="rId5"/>
              </a:rPr>
              <a:t>www.hud.gov</a:t>
            </a:r>
            <a:endParaRPr lang="en-US" sz="2000" dirty="0">
              <a:solidFill>
                <a:schemeClr val="hlink"/>
              </a:solidFill>
            </a:endParaRPr>
          </a:p>
          <a:p>
            <a:pPr>
              <a:spcBef>
                <a:spcPct val="50000"/>
              </a:spcBef>
              <a:buFontTx/>
              <a:buChar char="•"/>
            </a:pPr>
            <a:r>
              <a:rPr lang="en-US" sz="2000" dirty="0" smtClean="0">
                <a:hlinkClick r:id="rId6"/>
              </a:rPr>
              <a:t>www.bazelon.org</a:t>
            </a:r>
            <a:r>
              <a:rPr lang="en-US" sz="2000" dirty="0" smtClean="0"/>
              <a:t> </a:t>
            </a:r>
          </a:p>
          <a:p>
            <a:pPr>
              <a:spcBef>
                <a:spcPct val="50000"/>
              </a:spcBef>
              <a:buFontTx/>
              <a:buChar char="•"/>
            </a:pPr>
            <a:r>
              <a:rPr lang="en-US" sz="2000" dirty="0" smtClean="0">
                <a:hlinkClick r:id="rId7"/>
              </a:rPr>
              <a:t>www.idaholegalaid.org</a:t>
            </a:r>
            <a:endParaRPr lang="en-US" sz="2000" dirty="0" smtClean="0"/>
          </a:p>
          <a:p>
            <a:pPr>
              <a:spcBef>
                <a:spcPct val="50000"/>
              </a:spcBef>
              <a:buFontTx/>
              <a:buChar char="•"/>
            </a:pPr>
            <a:r>
              <a:rPr lang="en-US" sz="2000" dirty="0" smtClean="0">
                <a:hlinkClick r:id="rId8"/>
              </a:rPr>
              <a:t>www.ifhcidaho.org</a:t>
            </a:r>
            <a:endParaRPr lang="en-US" sz="2000" dirty="0">
              <a:solidFill>
                <a:schemeClr val="hlink"/>
              </a:solidFill>
            </a:endParaRPr>
          </a:p>
          <a:p>
            <a:pPr>
              <a:spcBef>
                <a:spcPct val="50000"/>
              </a:spcBef>
              <a:buFontTx/>
              <a:buChar char="•"/>
            </a:pPr>
            <a:endParaRPr lang="en-US" sz="2000" dirty="0">
              <a:solidFill>
                <a:schemeClr val="hlin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E6DA103A-089F-4EE3-BC90-FFFBE975C8E9}" type="datetime3">
              <a:rPr lang="en-US"/>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a:t>Fair Housing Act Presentation</a:t>
            </a:r>
          </a:p>
        </p:txBody>
      </p:sp>
      <p:sp>
        <p:nvSpPr>
          <p:cNvPr id="6" name="Slide Number Placeholder 5"/>
          <p:cNvSpPr>
            <a:spLocks noGrp="1"/>
          </p:cNvSpPr>
          <p:nvPr>
            <p:ph type="sldNum" sz="quarter" idx="12"/>
          </p:nvPr>
        </p:nvSpPr>
        <p:spPr/>
        <p:txBody>
          <a:bodyPr/>
          <a:lstStyle/>
          <a:p>
            <a:pPr>
              <a:defRPr/>
            </a:pPr>
            <a:fld id="{B2BCAFCF-7BA1-4985-881A-6A8CF5EAB0B3}" type="slidenum">
              <a:rPr lang="en-US"/>
              <a:pPr>
                <a:defRPr/>
              </a:pPr>
              <a:t>8</a:t>
            </a:fld>
            <a:endParaRPr lang="en-US" dirty="0"/>
          </a:p>
        </p:txBody>
      </p:sp>
      <p:sp>
        <p:nvSpPr>
          <p:cNvPr id="17410" name="Rectangle 2"/>
          <p:cNvSpPr>
            <a:spLocks noGrp="1" noChangeArrowheads="1"/>
          </p:cNvSpPr>
          <p:nvPr>
            <p:ph type="title"/>
          </p:nvPr>
        </p:nvSpPr>
        <p:spPr/>
        <p:txBody>
          <a:bodyPr/>
          <a:lstStyle/>
          <a:p>
            <a:pPr eaLnBrk="1" hangingPunct="1">
              <a:defRPr/>
            </a:pPr>
            <a:r>
              <a:rPr lang="en-US" dirty="0" smtClean="0"/>
              <a:t>State of Idaho Fair Housing</a:t>
            </a:r>
          </a:p>
        </p:txBody>
      </p:sp>
      <p:sp>
        <p:nvSpPr>
          <p:cNvPr id="17411" name="Rectangle 3"/>
          <p:cNvSpPr>
            <a:spLocks noGrp="1" noChangeArrowheads="1"/>
          </p:cNvSpPr>
          <p:nvPr>
            <p:ph type="body" idx="1"/>
          </p:nvPr>
        </p:nvSpPr>
        <p:spPr>
          <a:xfrm>
            <a:off x="468313" y="1600200"/>
            <a:ext cx="8229600" cy="4784725"/>
          </a:xfrm>
        </p:spPr>
        <p:txBody>
          <a:bodyPr/>
          <a:lstStyle/>
          <a:p>
            <a:pPr eaLnBrk="1" hangingPunct="1">
              <a:lnSpc>
                <a:spcPct val="80000"/>
              </a:lnSpc>
              <a:defRPr/>
            </a:pPr>
            <a:r>
              <a:rPr lang="en-US" sz="2400" dirty="0" smtClean="0"/>
              <a:t>Recognizes housing discrimination based on:</a:t>
            </a:r>
          </a:p>
          <a:p>
            <a:pPr lvl="1" eaLnBrk="1" hangingPunct="1">
              <a:lnSpc>
                <a:spcPct val="80000"/>
              </a:lnSpc>
              <a:defRPr/>
            </a:pPr>
            <a:r>
              <a:rPr lang="en-US" sz="2400" dirty="0" smtClean="0"/>
              <a:t>Race</a:t>
            </a:r>
          </a:p>
          <a:p>
            <a:pPr lvl="1" eaLnBrk="1" hangingPunct="1">
              <a:lnSpc>
                <a:spcPct val="80000"/>
              </a:lnSpc>
              <a:defRPr/>
            </a:pPr>
            <a:r>
              <a:rPr lang="en-US" sz="2400" dirty="0" smtClean="0"/>
              <a:t>Color</a:t>
            </a:r>
          </a:p>
          <a:p>
            <a:pPr lvl="1" eaLnBrk="1" hangingPunct="1">
              <a:lnSpc>
                <a:spcPct val="80000"/>
              </a:lnSpc>
              <a:defRPr/>
            </a:pPr>
            <a:r>
              <a:rPr lang="en-US" sz="2400" dirty="0" smtClean="0"/>
              <a:t>Sex</a:t>
            </a:r>
          </a:p>
          <a:p>
            <a:pPr lvl="1" eaLnBrk="1" hangingPunct="1">
              <a:lnSpc>
                <a:spcPct val="80000"/>
              </a:lnSpc>
              <a:defRPr/>
            </a:pPr>
            <a:r>
              <a:rPr lang="en-US" sz="2400" dirty="0" smtClean="0"/>
              <a:t>Religion</a:t>
            </a:r>
          </a:p>
          <a:p>
            <a:pPr lvl="1" eaLnBrk="1" hangingPunct="1">
              <a:lnSpc>
                <a:spcPct val="80000"/>
              </a:lnSpc>
              <a:defRPr/>
            </a:pPr>
            <a:r>
              <a:rPr lang="en-US" sz="2400" dirty="0" smtClean="0"/>
              <a:t>National Origin</a:t>
            </a:r>
          </a:p>
          <a:p>
            <a:pPr lvl="1" eaLnBrk="1" hangingPunct="1">
              <a:lnSpc>
                <a:spcPct val="80000"/>
              </a:lnSpc>
              <a:defRPr/>
            </a:pPr>
            <a:r>
              <a:rPr lang="en-US" sz="2400" dirty="0" smtClean="0"/>
              <a:t>Disability</a:t>
            </a:r>
          </a:p>
          <a:p>
            <a:pPr eaLnBrk="1" hangingPunct="1">
              <a:lnSpc>
                <a:spcPct val="80000"/>
              </a:lnSpc>
              <a:defRPr/>
            </a:pPr>
            <a:r>
              <a:rPr lang="en-US" sz="2400" dirty="0" smtClean="0"/>
              <a:t>Does NOT recognize familial </a:t>
            </a:r>
            <a:r>
              <a:rPr lang="en-US" sz="2400" dirty="0" smtClean="0"/>
              <a:t>status (FHA does)</a:t>
            </a:r>
            <a:endParaRPr lang="en-US" sz="2400" dirty="0" smtClean="0"/>
          </a:p>
          <a:p>
            <a:pPr eaLnBrk="1" hangingPunct="1">
              <a:lnSpc>
                <a:spcPct val="80000"/>
              </a:lnSpc>
              <a:defRPr/>
            </a:pPr>
            <a:r>
              <a:rPr lang="en-US" sz="2400" dirty="0" smtClean="0"/>
              <a:t>Covers providers with 2 or more </a:t>
            </a:r>
            <a:r>
              <a:rPr lang="en-US" sz="2400" dirty="0" smtClean="0"/>
              <a:t>units/properties whereas the FHA covers housing providers in the business of housin</a:t>
            </a:r>
            <a:r>
              <a:rPr lang="en-US" sz="2400" dirty="0" smtClean="0"/>
              <a:t>g or with 4 or more units/properties</a:t>
            </a:r>
            <a:endParaRPr lang="en-US" sz="2400" dirty="0" smtClean="0"/>
          </a:p>
          <a:p>
            <a:pPr eaLnBrk="1" hangingPunct="1">
              <a:lnSpc>
                <a:spcPct val="80000"/>
              </a:lnSpc>
              <a:defRPr/>
            </a:pPr>
            <a:r>
              <a:rPr lang="en-US" sz="2400" dirty="0" smtClean="0"/>
              <a:t>Is enforced through the Idaho Human Rights Commission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Fair Housing in Idaho</a:t>
            </a:r>
            <a:endParaRPr lang="en-US" dirty="0"/>
          </a:p>
        </p:txBody>
      </p:sp>
      <p:sp>
        <p:nvSpPr>
          <p:cNvPr id="3" name="Content Placeholder 2"/>
          <p:cNvSpPr>
            <a:spLocks noGrp="1"/>
          </p:cNvSpPr>
          <p:nvPr>
            <p:ph idx="1"/>
          </p:nvPr>
        </p:nvSpPr>
        <p:spPr>
          <a:xfrm>
            <a:off x="457200" y="1143000"/>
            <a:ext cx="8229600" cy="5410200"/>
          </a:xfrm>
        </p:spPr>
        <p:txBody>
          <a:bodyPr/>
          <a:lstStyle/>
          <a:p>
            <a:r>
              <a:rPr lang="en-US" sz="2800" dirty="0" smtClean="0"/>
              <a:t>Passage of the Idaho Human Rights Act</a:t>
            </a:r>
          </a:p>
          <a:p>
            <a:pPr>
              <a:buNone/>
            </a:pPr>
            <a:endParaRPr lang="en-US" sz="2000" dirty="0" smtClean="0"/>
          </a:p>
          <a:p>
            <a:pPr lvl="1"/>
            <a:r>
              <a:rPr lang="en-US" sz="2000" dirty="0" smtClean="0"/>
              <a:t>Since 1969 the Idaho Human Rights Act (Title 67, Chapter 59 of the Idaho Code) has prohibited discrimination in employment, public accommodations, education, and real estate transactions on the basis of religion based on race, color, national origin, religion, gender, and disability but not familial status or any other status.</a:t>
            </a:r>
          </a:p>
          <a:p>
            <a:pPr>
              <a:buNone/>
            </a:pPr>
            <a:endParaRPr lang="en-US" sz="2000" dirty="0" smtClean="0"/>
          </a:p>
          <a:p>
            <a:r>
              <a:rPr lang="en-US" sz="2400" dirty="0" smtClean="0"/>
              <a:t>Passage of City Ordinances in Sandpoint (2011), Boise (2012), Ketchum (2012), Moscow (2013</a:t>
            </a:r>
            <a:r>
              <a:rPr lang="en-US" sz="2400" dirty="0"/>
              <a:t>), Coeur d’Alene </a:t>
            </a:r>
            <a:r>
              <a:rPr lang="en-US" sz="2400" dirty="0" smtClean="0"/>
              <a:t>(2013</a:t>
            </a:r>
            <a:r>
              <a:rPr lang="en-US" sz="2400" dirty="0"/>
              <a:t>), </a:t>
            </a:r>
            <a:r>
              <a:rPr lang="en-US" sz="2400" dirty="0" smtClean="0"/>
              <a:t>Pocatello (</a:t>
            </a:r>
            <a:r>
              <a:rPr lang="en-US" sz="2400" dirty="0"/>
              <a:t>2013</a:t>
            </a:r>
            <a:r>
              <a:rPr lang="en-US" sz="2400" dirty="0" smtClean="0"/>
              <a:t>) </a:t>
            </a:r>
            <a:r>
              <a:rPr lang="en-US" sz="2400" dirty="0" smtClean="0"/>
              <a:t>and Idaho Falls (2013) &amp; </a:t>
            </a:r>
            <a:r>
              <a:rPr lang="en-US" sz="2400" dirty="0" smtClean="0"/>
              <a:t>soon other cities will be protecting persons based on sexual orientation and gender identity/expression in housing</a:t>
            </a:r>
            <a:endParaRPr lang="en-US" sz="2400" dirty="0"/>
          </a:p>
        </p:txBody>
      </p:sp>
      <p:sp>
        <p:nvSpPr>
          <p:cNvPr id="4" name="Date Placeholder 3"/>
          <p:cNvSpPr>
            <a:spLocks noGrp="1"/>
          </p:cNvSpPr>
          <p:nvPr>
            <p:ph type="dt" sz="half" idx="10"/>
          </p:nvPr>
        </p:nvSpPr>
        <p:spPr/>
        <p:txBody>
          <a:bodyPr/>
          <a:lstStyle/>
          <a:p>
            <a:pPr>
              <a:defRPr/>
            </a:pPr>
            <a:fld id="{12B999DD-4FA6-4CCD-AC82-B063853DD8CF}" type="datetime3">
              <a:rPr lang="en-US" smtClean="0"/>
              <a:pPr>
                <a:defRPr/>
              </a:pPr>
              <a:t>18 March 2014</a:t>
            </a:fld>
            <a:endParaRPr lang="en-US" dirty="0"/>
          </a:p>
        </p:txBody>
      </p:sp>
      <p:sp>
        <p:nvSpPr>
          <p:cNvPr id="5" name="Footer Placeholder 4"/>
          <p:cNvSpPr>
            <a:spLocks noGrp="1"/>
          </p:cNvSpPr>
          <p:nvPr>
            <p:ph type="ftr" sz="quarter" idx="11"/>
          </p:nvPr>
        </p:nvSpPr>
        <p:spPr/>
        <p:txBody>
          <a:bodyPr/>
          <a:lstStyle/>
          <a:p>
            <a:pPr>
              <a:defRPr/>
            </a:pPr>
            <a:r>
              <a:rPr lang="en-US" dirty="0" smtClean="0"/>
              <a:t>Fair Housing Act Presentation</a:t>
            </a:r>
            <a:endParaRPr lang="en-US" dirty="0"/>
          </a:p>
        </p:txBody>
      </p:sp>
      <p:sp>
        <p:nvSpPr>
          <p:cNvPr id="6" name="Slide Number Placeholder 5"/>
          <p:cNvSpPr>
            <a:spLocks noGrp="1"/>
          </p:cNvSpPr>
          <p:nvPr>
            <p:ph type="sldNum" sz="quarter" idx="12"/>
          </p:nvPr>
        </p:nvSpPr>
        <p:spPr/>
        <p:txBody>
          <a:bodyPr/>
          <a:lstStyle/>
          <a:p>
            <a:pPr>
              <a:defRPr/>
            </a:pPr>
            <a:fld id="{B5E25C6B-BBB5-4B1E-A5FF-A2D4B12877F9}"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2562</TotalTime>
  <Words>7214</Words>
  <Application>Microsoft Office PowerPoint</Application>
  <PresentationFormat>Letter Paper (8.5x11 in)</PresentationFormat>
  <Paragraphs>845</Paragraphs>
  <Slides>75</Slides>
  <Notes>36</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Textured</vt:lpstr>
      <vt:lpstr>General Fair Housing Law Idaho AHMA 2014 by Zoe Ann Olson, Director of Intermountain Fair Housing Council </vt:lpstr>
      <vt:lpstr>In Great Appreciation for  Making Our Neighborhood  More Inclusive</vt:lpstr>
      <vt:lpstr>PowerPoint Presentation</vt:lpstr>
      <vt:lpstr>Fair Housing  Pre-Quiz</vt:lpstr>
      <vt:lpstr>What is the Fair Housing Act?</vt:lpstr>
      <vt:lpstr>History of Fair Housing</vt:lpstr>
      <vt:lpstr>Why Fair Housing?</vt:lpstr>
      <vt:lpstr>State of Idaho Fair Housing</vt:lpstr>
      <vt:lpstr>Fair Housing in Idaho</vt:lpstr>
      <vt:lpstr>Elements of a Fair Housing Case </vt:lpstr>
      <vt:lpstr>First, the Fair Housing Act Prohibits Discrimination in the Sale and Rental of Housing Based on a Person’s Protected Class:</vt:lpstr>
      <vt:lpstr>Second, Part A: What is Housing?</vt:lpstr>
      <vt:lpstr> Housing Covered under the  Fair Housing Act  includes but is not limited to:</vt:lpstr>
      <vt:lpstr>More Types of Housing Covered by the Fair Housing Act</vt:lpstr>
      <vt:lpstr>Second, Part B, Fair Housing Act Applies to Many Different Housing Transactors:</vt:lpstr>
      <vt:lpstr>Third, Statute of Limitations</vt:lpstr>
      <vt:lpstr> Four, Discriminatory Act-- A housing provider may not: </vt:lpstr>
      <vt:lpstr> A housing provider may not:  </vt:lpstr>
      <vt:lpstr>Fair Housing Laws Prohibit:</vt:lpstr>
      <vt:lpstr>The Fair Housing Act Prohibits Discriminatory Statements</vt:lpstr>
      <vt:lpstr>Advertising Examples</vt:lpstr>
      <vt:lpstr>Advertising Exception?</vt:lpstr>
      <vt:lpstr>HUD’s Advertising Guidance</vt:lpstr>
      <vt:lpstr>  How can these statements be changed to make them FHA compliant?  </vt:lpstr>
      <vt:lpstr>Housing Providers May:</vt:lpstr>
      <vt:lpstr>A person or entity may have a fair housing complaint when:</vt:lpstr>
      <vt:lpstr>Parties Who May Take Action Against A Discriminating Party</vt:lpstr>
      <vt:lpstr>Reporting Discrimination</vt:lpstr>
      <vt:lpstr>Discuss and Report Where?</vt:lpstr>
      <vt:lpstr>Filing a Complaint with HUD</vt:lpstr>
      <vt:lpstr>Further Action</vt:lpstr>
      <vt:lpstr>Filing in Court</vt:lpstr>
      <vt:lpstr>Ignorance of the Law</vt:lpstr>
      <vt:lpstr> II. Fair Housing:   National Origin and LEP Compliance   </vt:lpstr>
      <vt:lpstr>III. Fair Housing and Sexual Orientation/Gender Identity  </vt:lpstr>
      <vt:lpstr>IV. Reasonable Accommodations and Service/Companion Animals</vt:lpstr>
      <vt:lpstr>Who Is Disabled As Defined by the Fair Housing Act?</vt:lpstr>
      <vt:lpstr>Physical or Mental Impairment</vt:lpstr>
      <vt:lpstr>What Is a Major Life Activity?</vt:lpstr>
      <vt:lpstr>What is “reasonable modification and accommodation”?</vt:lpstr>
      <vt:lpstr>Reasonable Modifications and/or Accommodations</vt:lpstr>
      <vt:lpstr>HUD Guidance on Reasonable Modifications and Accommodations</vt:lpstr>
      <vt:lpstr>Examples of Reasonable Modifications:</vt:lpstr>
      <vt:lpstr>Who Pays?</vt:lpstr>
      <vt:lpstr> What does Reasonable Accommodation  process look like?  </vt:lpstr>
      <vt:lpstr>Examples of Reasonable Accommodations</vt:lpstr>
      <vt:lpstr>Proof of Disability and Need</vt:lpstr>
      <vt:lpstr>A Housing Provider Cannot Request Proof of Need When</vt:lpstr>
      <vt:lpstr>A Housing Provider Can Request Proof of Need When</vt:lpstr>
      <vt:lpstr>Housing Providers can:</vt:lpstr>
      <vt:lpstr>Housing Providers Cannot:</vt:lpstr>
      <vt:lpstr>A request is reasonable when it is not an: </vt:lpstr>
      <vt:lpstr>Housing Providers Should Never: </vt:lpstr>
      <vt:lpstr> Housing Providers Should ALWAYS: </vt:lpstr>
      <vt:lpstr>Reasonable Accommodation/Modification Resources </vt:lpstr>
      <vt:lpstr>Service Animal under  ADA (Title III):  Dogs and Miniature Horses v.  FHA and Service/Companion Animals (not limited to dogs/miniature horses)</vt:lpstr>
      <vt:lpstr>Two Questions under ADA per NWADA</vt:lpstr>
      <vt:lpstr>ADA and Service Animals per NWADA</vt:lpstr>
      <vt:lpstr>    FHA Service/Companion Animal Discussion ONLY</vt:lpstr>
      <vt:lpstr>Definition Support Animal under FHA </vt:lpstr>
      <vt:lpstr>When can one ask for a service animal?   </vt:lpstr>
      <vt:lpstr>Support animals can be any breed, size, weight, and species!!!! </vt:lpstr>
      <vt:lpstr>How many service animals can a person have? </vt:lpstr>
      <vt:lpstr>What if my service animal has a litter/babies? </vt:lpstr>
      <vt:lpstr>Can a housing provider require service animals to…</vt:lpstr>
      <vt:lpstr>Can a housing provider require  service animals to…</vt:lpstr>
      <vt:lpstr>What if the reasonable accommodation or proof of need letter looks questionable?</vt:lpstr>
      <vt:lpstr>  What if the proof of need provider writes proof of need letters for everyone? </vt:lpstr>
      <vt:lpstr> What if the proof of need doesn't say the person has a disability or needs the accommodation or doesn't provide a connection to the disabling condition? </vt:lpstr>
      <vt:lpstr>Does the tenant have to ask for a reasonable accommodation for a visitor’s companion animal before the animal visits?</vt:lpstr>
      <vt:lpstr>Mediation in Fair Housing</vt:lpstr>
      <vt:lpstr>Mediation Role Plays</vt:lpstr>
      <vt:lpstr>Fair Housing Post-Quiz</vt:lpstr>
      <vt:lpstr>Answer Key</vt:lpstr>
      <vt:lpstr>Please contact the following with any questions and/or concerns:  </vt:lpstr>
    </vt:vector>
  </TitlesOfParts>
  <Company>Idaho Legal Aid Services,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Idaho Legal Aid Services  Fair Housing Presentation</dc:title>
  <dc:creator>Kelly</dc:creator>
  <cp:lastModifiedBy>Zoe</cp:lastModifiedBy>
  <cp:revision>173</cp:revision>
  <cp:lastPrinted>2014-03-18T16:33:50Z</cp:lastPrinted>
  <dcterms:created xsi:type="dcterms:W3CDTF">2004-09-22T21:54:03Z</dcterms:created>
  <dcterms:modified xsi:type="dcterms:W3CDTF">2014-03-19T00:09:34Z</dcterms:modified>
</cp:coreProperties>
</file>